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72" r:id="rId4"/>
    <p:sldId id="257" r:id="rId5"/>
    <p:sldId id="258" r:id="rId6"/>
    <p:sldId id="259" r:id="rId7"/>
    <p:sldId id="260" r:id="rId8"/>
    <p:sldId id="274" r:id="rId9"/>
    <p:sldId id="273" r:id="rId10"/>
    <p:sldId id="262" r:id="rId11"/>
    <p:sldId id="263" r:id="rId12"/>
    <p:sldId id="264" r:id="rId13"/>
    <p:sldId id="265" r:id="rId14"/>
    <p:sldId id="266" r:id="rId15"/>
    <p:sldId id="267" r:id="rId16"/>
    <p:sldId id="268" r:id="rId17"/>
    <p:sldId id="269" r:id="rId18"/>
    <p:sldId id="270" r:id="rId19"/>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un H. Olugbile" initials="SHO" lastIdx="1" clrIdx="0">
    <p:extLst>
      <p:ext uri="{19B8F6BF-5375-455C-9EA6-DF929625EA0E}">
        <p15:presenceInfo xmlns:p15="http://schemas.microsoft.com/office/powerpoint/2012/main" userId="b79f4596ac5bba0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3"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0EDA9A78-99A1-4631-B91D-907388502A37}" type="datetimeFigureOut">
              <a:rPr lang="en-GB" smtClean="0"/>
              <a:t>16/10/2016</a:t>
            </a:fld>
            <a:endParaRPr lang="en-GB"/>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1386900E-C38C-46C9-A96E-E06AB2112AF2}" type="slidenum">
              <a:rPr lang="en-GB" smtClean="0"/>
              <a:t>‹#›</a:t>
            </a:fld>
            <a:endParaRPr lang="en-GB"/>
          </a:p>
        </p:txBody>
      </p:sp>
    </p:spTree>
    <p:extLst>
      <p:ext uri="{BB962C8B-B14F-4D97-AF65-F5344CB8AC3E}">
        <p14:creationId xmlns:p14="http://schemas.microsoft.com/office/powerpoint/2010/main" val="2898172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386900E-C38C-46C9-A96E-E06AB2112AF2}" type="slidenum">
              <a:rPr lang="en-GB" smtClean="0"/>
              <a:t>1</a:t>
            </a:fld>
            <a:endParaRPr lang="en-GB"/>
          </a:p>
        </p:txBody>
      </p:sp>
    </p:spTree>
    <p:extLst>
      <p:ext uri="{BB962C8B-B14F-4D97-AF65-F5344CB8AC3E}">
        <p14:creationId xmlns:p14="http://schemas.microsoft.com/office/powerpoint/2010/main" val="144315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386900E-C38C-46C9-A96E-E06AB2112AF2}" type="slidenum">
              <a:rPr lang="en-GB" smtClean="0"/>
              <a:t>13</a:t>
            </a:fld>
            <a:endParaRPr lang="en-GB"/>
          </a:p>
        </p:txBody>
      </p:sp>
    </p:spTree>
    <p:extLst>
      <p:ext uri="{BB962C8B-B14F-4D97-AF65-F5344CB8AC3E}">
        <p14:creationId xmlns:p14="http://schemas.microsoft.com/office/powerpoint/2010/main" val="387077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395367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171134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203616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3982331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3070534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1579068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8CD50C-A60F-4EDB-B608-25DE17E3C11E}"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1381620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8CD50C-A60F-4EDB-B608-25DE17E3C11E}" type="datetimeFigureOut">
              <a:rPr lang="en-GB" smtClean="0"/>
              <a:t>16/10/2016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3215165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8CD50C-A60F-4EDB-B608-25DE17E3C11E}" type="datetimeFigureOut">
              <a:rPr lang="en-GB" smtClean="0"/>
              <a:t>16/10/2016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3076728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CD50C-A60F-4EDB-B608-25DE17E3C11E}" type="datetimeFigureOut">
              <a:rPr lang="en-GB" smtClean="0"/>
              <a:t>16/10/2016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1572307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CD50C-A60F-4EDB-B608-25DE17E3C11E}"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3360581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924575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CD50C-A60F-4EDB-B608-25DE17E3C11E}"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2038681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1051470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329556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CD50C-A60F-4EDB-B608-25DE17E3C11E}" type="datetimeFigureOut">
              <a:rPr lang="en-GB" smtClean="0"/>
              <a:t>16/10/2016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81048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8CD50C-A60F-4EDB-B608-25DE17E3C11E}"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204607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8CD50C-A60F-4EDB-B608-25DE17E3C11E}" type="datetimeFigureOut">
              <a:rPr lang="en-GB" smtClean="0"/>
              <a:t>16/10/2016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2864870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8CD50C-A60F-4EDB-B608-25DE17E3C11E}" type="datetimeFigureOut">
              <a:rPr lang="en-GB" smtClean="0"/>
              <a:t>16/10/2016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113896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CD50C-A60F-4EDB-B608-25DE17E3C11E}" type="datetimeFigureOut">
              <a:rPr lang="en-GB" smtClean="0"/>
              <a:t>16/10/2016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3165950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CD50C-A60F-4EDB-B608-25DE17E3C11E}"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180433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CD50C-A60F-4EDB-B608-25DE17E3C11E}" type="datetimeFigureOut">
              <a:rPr lang="en-GB" smtClean="0"/>
              <a:t>16/10/2016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B3A686-2A0B-4B14-BFDD-96932D90C511}" type="slidenum">
              <a:rPr lang="en-GB" smtClean="0"/>
              <a:t>‹#›</a:t>
            </a:fld>
            <a:endParaRPr lang="en-GB"/>
          </a:p>
        </p:txBody>
      </p:sp>
    </p:spTree>
    <p:extLst>
      <p:ext uri="{BB962C8B-B14F-4D97-AF65-F5344CB8AC3E}">
        <p14:creationId xmlns:p14="http://schemas.microsoft.com/office/powerpoint/2010/main" val="1730057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CD50C-A60F-4EDB-B608-25DE17E3C11E}" type="datetimeFigureOut">
              <a:rPr lang="en-GB" smtClean="0"/>
              <a:t>16/10/2016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3A686-2A0B-4B14-BFDD-96932D90C511}" type="slidenum">
              <a:rPr lang="en-GB" smtClean="0"/>
              <a:t>‹#›</a:t>
            </a:fld>
            <a:endParaRPr lang="en-GB"/>
          </a:p>
        </p:txBody>
      </p:sp>
    </p:spTree>
    <p:extLst>
      <p:ext uri="{BB962C8B-B14F-4D97-AF65-F5344CB8AC3E}">
        <p14:creationId xmlns:p14="http://schemas.microsoft.com/office/powerpoint/2010/main" val="585105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CD50C-A60F-4EDB-B608-25DE17E3C11E}" type="datetimeFigureOut">
              <a:rPr lang="en-GB" smtClean="0"/>
              <a:t>16/10/2016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3A686-2A0B-4B14-BFDD-96932D90C511}" type="slidenum">
              <a:rPr lang="en-GB" smtClean="0"/>
              <a:t>‹#›</a:t>
            </a:fld>
            <a:endParaRPr lang="en-GB"/>
          </a:p>
        </p:txBody>
      </p:sp>
    </p:spTree>
    <p:extLst>
      <p:ext uri="{BB962C8B-B14F-4D97-AF65-F5344CB8AC3E}">
        <p14:creationId xmlns:p14="http://schemas.microsoft.com/office/powerpoint/2010/main" val="4381896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intgovforum.org/cms/187-igf-2015/transcripts-igf-2015/2854-2015-11-11-internet-economy-and-sustainable-development-main-meeting-hall"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1354" y="1391438"/>
            <a:ext cx="7272669" cy="4031873"/>
          </a:xfrm>
          <a:prstGeom prst="rect">
            <a:avLst/>
          </a:prstGeom>
          <a:noFill/>
        </p:spPr>
        <p:txBody>
          <a:bodyPr wrap="square" rtlCol="0">
            <a:spAutoFit/>
          </a:bodyPr>
          <a:lstStyle/>
          <a:p>
            <a:pPr algn="ctr"/>
            <a:r>
              <a:rPr lang="en-GB" sz="3200" b="1" dirty="0"/>
              <a:t>THE ROLES OF INTERNET GOVERNANCE IN SUSTEINABLE DEVELOPMENT </a:t>
            </a:r>
            <a:r>
              <a:rPr lang="en-GB" sz="3200" b="1" dirty="0" smtClean="0"/>
              <a:t>GOALS</a:t>
            </a:r>
          </a:p>
          <a:p>
            <a:pPr algn="ctr"/>
            <a:r>
              <a:rPr lang="en-GB" sz="3200" b="1" dirty="0" smtClean="0"/>
              <a:t>(IG4SDGs)</a:t>
            </a:r>
          </a:p>
          <a:p>
            <a:pPr algn="ctr"/>
            <a:endParaRPr lang="en-GB" sz="3200" b="1" dirty="0"/>
          </a:p>
          <a:p>
            <a:pPr algn="ctr"/>
            <a:endParaRPr lang="en-GB" sz="3200" b="1" dirty="0" smtClean="0"/>
          </a:p>
          <a:p>
            <a:pPr algn="ctr"/>
            <a:r>
              <a:rPr lang="en-GB" sz="3200" b="1" dirty="0" smtClean="0"/>
              <a:t>Segun H. Olugbile</a:t>
            </a:r>
          </a:p>
          <a:p>
            <a:pPr algn="ctr"/>
            <a:r>
              <a:rPr lang="en-GB" sz="1600" dirty="0" smtClean="0"/>
              <a:t>President Global Network for </a:t>
            </a:r>
            <a:r>
              <a:rPr lang="en-GB" sz="1600" dirty="0" err="1" smtClean="0"/>
              <a:t>Cybersolution</a:t>
            </a:r>
            <a:endParaRPr lang="en-GB" sz="1600" dirty="0" smtClean="0"/>
          </a:p>
          <a:p>
            <a:pPr algn="ctr"/>
            <a:r>
              <a:rPr lang="en-GB" sz="1600" dirty="0" smtClean="0"/>
              <a:t> Member, UN-IGF Multi-stakeholders Advisory Group</a:t>
            </a:r>
          </a:p>
          <a:p>
            <a:pPr algn="ctr"/>
            <a:r>
              <a:rPr lang="en-GB" sz="1600" dirty="0" smtClean="0"/>
              <a:t>Member Nigeria-IGF local Multi-stakeholders Advisory Group</a:t>
            </a:r>
          </a:p>
          <a:p>
            <a:pPr algn="ctr"/>
            <a:r>
              <a:rPr lang="en-GB" sz="1600" dirty="0" smtClean="0"/>
              <a:t>Member, National Cybercrime Council, Nigeria</a:t>
            </a:r>
            <a:endParaRPr lang="en-GB" sz="1600" dirty="0"/>
          </a:p>
        </p:txBody>
      </p:sp>
    </p:spTree>
    <p:extLst>
      <p:ext uri="{BB962C8B-B14F-4D97-AF65-F5344CB8AC3E}">
        <p14:creationId xmlns:p14="http://schemas.microsoft.com/office/powerpoint/2010/main" val="52077477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7900" y="870045"/>
            <a:ext cx="10568106" cy="6494085"/>
          </a:xfrm>
          <a:prstGeom prst="rect">
            <a:avLst/>
          </a:prstGeom>
          <a:noFill/>
        </p:spPr>
        <p:txBody>
          <a:bodyPr wrap="square" rtlCol="0">
            <a:spAutoFit/>
          </a:bodyPr>
          <a:lstStyle/>
          <a:p>
            <a:r>
              <a:rPr lang="en-GB" sz="3200" dirty="0" smtClean="0"/>
              <a:t>Glaring Reality of the Power of Internet</a:t>
            </a:r>
          </a:p>
          <a:p>
            <a:endParaRPr lang="en-GB" sz="1200" dirty="0" smtClean="0"/>
          </a:p>
          <a:p>
            <a:pPr marL="285750" indent="-285750">
              <a:buFont typeface="Arial" panose="020B0604020202020204" pitchFamily="34" charset="0"/>
              <a:buChar char="•"/>
            </a:pPr>
            <a:r>
              <a:rPr lang="en-GB" sz="2400" dirty="0"/>
              <a:t>In </a:t>
            </a:r>
            <a:r>
              <a:rPr lang="en-GB" sz="2400" dirty="0" smtClean="0"/>
              <a:t>the current dispensation,  Access and </a:t>
            </a:r>
            <a:r>
              <a:rPr lang="en-GB" sz="2400" dirty="0"/>
              <a:t>use of the Internet has become as essential as the air we breathe, dynamically changing </a:t>
            </a:r>
            <a:r>
              <a:rPr lang="en-GB" sz="2400" dirty="0" smtClean="0"/>
              <a:t>the way we interact or do business.</a:t>
            </a:r>
          </a:p>
          <a:p>
            <a:pPr marL="285750" indent="-285750">
              <a:buFont typeface="Arial" panose="020B0604020202020204" pitchFamily="34" charset="0"/>
              <a:buChar char="•"/>
            </a:pPr>
            <a:r>
              <a:rPr lang="en-GB" sz="2400" dirty="0" smtClean="0"/>
              <a:t>Internet is redefining </a:t>
            </a:r>
            <a:r>
              <a:rPr lang="en-GB" sz="2400" dirty="0"/>
              <a:t>the relationship between government and the people, object and the </a:t>
            </a:r>
            <a:r>
              <a:rPr lang="en-GB" sz="2400" dirty="0" smtClean="0"/>
              <a:t>people,</a:t>
            </a:r>
            <a:endParaRPr lang="en-GB" sz="2400" dirty="0"/>
          </a:p>
          <a:p>
            <a:pPr marL="285750" indent="-285750">
              <a:buFont typeface="Arial" panose="020B0604020202020204" pitchFamily="34" charset="0"/>
              <a:buChar char="•"/>
            </a:pPr>
            <a:r>
              <a:rPr lang="en-GB" sz="2400" dirty="0" smtClean="0"/>
              <a:t>Therefore, achieving </a:t>
            </a:r>
            <a:r>
              <a:rPr lang="en-GB" sz="2400" dirty="0"/>
              <a:t>SGDs would require a </a:t>
            </a:r>
            <a:r>
              <a:rPr lang="en-GB" sz="2400" b="1" i="1" dirty="0">
                <a:solidFill>
                  <a:srgbClr val="C00000"/>
                </a:solidFill>
              </a:rPr>
              <a:t>systemic re-adjustment of societies</a:t>
            </a:r>
            <a:r>
              <a:rPr lang="en-GB" sz="2400" b="1" dirty="0">
                <a:solidFill>
                  <a:srgbClr val="C00000"/>
                </a:solidFill>
              </a:rPr>
              <a:t> </a:t>
            </a:r>
            <a:r>
              <a:rPr lang="en-GB" sz="2400" dirty="0"/>
              <a:t>in conformity with the unfolding digital realities and opportunities provided by the </a:t>
            </a:r>
            <a:r>
              <a:rPr lang="en-GB" sz="2400" dirty="0" smtClean="0"/>
              <a:t>Internet in the following specific </a:t>
            </a:r>
            <a:r>
              <a:rPr lang="en-GB" sz="2400" dirty="0"/>
              <a:t>contexts</a:t>
            </a:r>
            <a:r>
              <a:rPr lang="en-GB" sz="2400" dirty="0" smtClean="0"/>
              <a:t>.</a:t>
            </a:r>
          </a:p>
          <a:p>
            <a:pPr marL="400050" indent="-400050">
              <a:buFont typeface="+mj-lt"/>
              <a:buAutoNum type="romanLcPeriod"/>
            </a:pPr>
            <a:r>
              <a:rPr lang="en-GB" sz="2400" b="1" dirty="0" smtClean="0">
                <a:solidFill>
                  <a:schemeClr val="accent2">
                    <a:lumMod val="50000"/>
                  </a:schemeClr>
                </a:solidFill>
              </a:rPr>
              <a:t>Transformed  Society  </a:t>
            </a:r>
          </a:p>
          <a:p>
            <a:pPr marL="400050" indent="-400050">
              <a:buFont typeface="+mj-lt"/>
              <a:buAutoNum type="romanLcPeriod"/>
            </a:pPr>
            <a:r>
              <a:rPr lang="en-GB" sz="2400" b="1" dirty="0" smtClean="0">
                <a:solidFill>
                  <a:schemeClr val="accent2">
                    <a:lumMod val="50000"/>
                  </a:schemeClr>
                </a:solidFill>
              </a:rPr>
              <a:t>Dynamic Open Platform for community engagement  </a:t>
            </a:r>
          </a:p>
          <a:p>
            <a:pPr marL="400050" indent="-400050">
              <a:buFont typeface="+mj-lt"/>
              <a:buAutoNum type="romanLcPeriod"/>
            </a:pPr>
            <a:r>
              <a:rPr lang="en-GB" sz="2400" b="1" dirty="0" smtClean="0">
                <a:solidFill>
                  <a:schemeClr val="accent2">
                    <a:lumMod val="50000"/>
                  </a:schemeClr>
                </a:solidFill>
              </a:rPr>
              <a:t>Sustainable </a:t>
            </a:r>
            <a:r>
              <a:rPr lang="en-GB" sz="2400" b="1" dirty="0">
                <a:solidFill>
                  <a:schemeClr val="accent2">
                    <a:lumMod val="50000"/>
                  </a:schemeClr>
                </a:solidFill>
              </a:rPr>
              <a:t>Governance </a:t>
            </a:r>
            <a:endParaRPr lang="en-GB" sz="2400" b="1" dirty="0" smtClean="0">
              <a:solidFill>
                <a:schemeClr val="accent2">
                  <a:lumMod val="50000"/>
                </a:schemeClr>
              </a:solidFill>
            </a:endParaRPr>
          </a:p>
          <a:p>
            <a:pPr marL="400050" indent="-400050">
              <a:buFont typeface="+mj-lt"/>
              <a:buAutoNum type="romanLcPeriod"/>
            </a:pPr>
            <a:r>
              <a:rPr lang="en-GB" sz="2400" b="1" dirty="0" smtClean="0">
                <a:solidFill>
                  <a:schemeClr val="accent2">
                    <a:lumMod val="50000"/>
                  </a:schemeClr>
                </a:solidFill>
              </a:rPr>
              <a:t>Good Governance Mediation</a:t>
            </a:r>
          </a:p>
          <a:p>
            <a:pPr marL="400050" indent="-400050">
              <a:buFont typeface="+mj-lt"/>
              <a:buAutoNum type="romanLcPeriod"/>
            </a:pPr>
            <a:r>
              <a:rPr lang="en-GB" sz="2400" b="1" dirty="0" smtClean="0">
                <a:solidFill>
                  <a:schemeClr val="accent2">
                    <a:lumMod val="50000"/>
                  </a:schemeClr>
                </a:solidFill>
              </a:rPr>
              <a:t>Capacity building of the key elements of the society</a:t>
            </a:r>
          </a:p>
          <a:p>
            <a:pPr marL="400050" indent="-400050">
              <a:buFont typeface="+mj-lt"/>
              <a:buAutoNum type="romanLcPeriod"/>
            </a:pPr>
            <a:r>
              <a:rPr lang="en-GB" sz="2400" b="1" dirty="0" smtClean="0">
                <a:solidFill>
                  <a:schemeClr val="accent2">
                    <a:lumMod val="50000"/>
                  </a:schemeClr>
                </a:solidFill>
              </a:rPr>
              <a:t>Awareness, Outreach &amp; access to information </a:t>
            </a:r>
            <a:endParaRPr lang="en-GB" sz="2400" dirty="0">
              <a:solidFill>
                <a:schemeClr val="accent2">
                  <a:lumMod val="50000"/>
                </a:schemeClr>
              </a:solidFill>
            </a:endParaRPr>
          </a:p>
          <a:p>
            <a:pPr marL="400050" indent="-400050">
              <a:buFont typeface="+mj-lt"/>
              <a:buAutoNum type="romanLcPeriod"/>
            </a:pPr>
            <a:endParaRPr lang="en-GB" dirty="0"/>
          </a:p>
          <a:p>
            <a:endParaRPr lang="en-GB"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376520814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00" y="467436"/>
            <a:ext cx="10998199" cy="6494085"/>
          </a:xfrm>
          <a:prstGeom prst="rect">
            <a:avLst/>
          </a:prstGeom>
          <a:noFill/>
        </p:spPr>
        <p:txBody>
          <a:bodyPr wrap="square" rtlCol="0">
            <a:spAutoFit/>
          </a:bodyPr>
          <a:lstStyle/>
          <a:p>
            <a:pPr algn="ctr"/>
            <a:endParaRPr lang="en-GB" sz="2400" b="1" dirty="0" smtClean="0">
              <a:solidFill>
                <a:schemeClr val="accent2">
                  <a:lumMod val="50000"/>
                </a:schemeClr>
              </a:solidFill>
            </a:endParaRPr>
          </a:p>
          <a:p>
            <a:pPr algn="ctr"/>
            <a:r>
              <a:rPr lang="en-GB" sz="2400" b="1" dirty="0" smtClean="0">
                <a:solidFill>
                  <a:schemeClr val="accent2">
                    <a:lumMod val="50000"/>
                  </a:schemeClr>
                </a:solidFill>
              </a:rPr>
              <a:t>Transformed  </a:t>
            </a:r>
            <a:r>
              <a:rPr lang="en-GB" sz="2400" b="1" dirty="0">
                <a:solidFill>
                  <a:schemeClr val="accent2">
                    <a:lumMod val="50000"/>
                  </a:schemeClr>
                </a:solidFill>
              </a:rPr>
              <a:t>Society </a:t>
            </a:r>
            <a:r>
              <a:rPr lang="en-GB" sz="2400" b="1" dirty="0" smtClean="0">
                <a:solidFill>
                  <a:schemeClr val="accent2">
                    <a:lumMod val="50000"/>
                  </a:schemeClr>
                </a:solidFill>
              </a:rPr>
              <a:t> → Connected </a:t>
            </a:r>
            <a:r>
              <a:rPr lang="en-GB" sz="2400" b="1" dirty="0">
                <a:solidFill>
                  <a:schemeClr val="accent2">
                    <a:lumMod val="50000"/>
                  </a:schemeClr>
                </a:solidFill>
              </a:rPr>
              <a:t>Society  </a:t>
            </a:r>
            <a:endParaRPr lang="en-GB" sz="2400" b="1" dirty="0" smtClean="0">
              <a:solidFill>
                <a:schemeClr val="accent2">
                  <a:lumMod val="50000"/>
                </a:schemeClr>
              </a:solidFill>
            </a:endParaRPr>
          </a:p>
          <a:p>
            <a:r>
              <a:rPr lang="en-GB" sz="2000" b="1" dirty="0" smtClean="0"/>
              <a:t>(e.g. a </a:t>
            </a:r>
            <a:r>
              <a:rPr lang="en-GB" sz="2000" b="1" dirty="0"/>
              <a:t>Connected Society Realty  (CSR) achievable through </a:t>
            </a:r>
            <a:r>
              <a:rPr lang="en-GB" sz="2000" b="1" i="1" dirty="0"/>
              <a:t> engaging the IG-Policy Option for transforming society for SDGs) </a:t>
            </a:r>
            <a:endParaRPr lang="en-GB" sz="2000" dirty="0"/>
          </a:p>
          <a:p>
            <a:endParaRPr lang="en-GB" sz="1600" dirty="0"/>
          </a:p>
          <a:p>
            <a:pPr marL="342900" indent="-342900">
              <a:buFont typeface="Wingdings" panose="05000000000000000000" pitchFamily="2" charset="2"/>
              <a:buChar char="Ø"/>
            </a:pPr>
            <a:r>
              <a:rPr lang="en-GB" sz="2000" b="1" i="1" dirty="0" smtClean="0"/>
              <a:t>The </a:t>
            </a:r>
            <a:r>
              <a:rPr lang="en-GB" sz="2000" b="1" i="1" dirty="0"/>
              <a:t>UN Agenda for Sustainable Development identifies ICTs and the Internet as horizontal enablers for development</a:t>
            </a:r>
            <a:r>
              <a:rPr lang="en-GB" sz="2000" i="1" dirty="0"/>
              <a:t>. Paragraph 9-c. sets an important goal for the international community (including Africa): </a:t>
            </a:r>
            <a:r>
              <a:rPr lang="en-GB" i="1" dirty="0"/>
              <a:t>“Significantly increase access to information and communications technology and strive to provide universal and affordable access to the Internet in least developed countries by 2020</a:t>
            </a:r>
            <a:r>
              <a:rPr lang="en-GB" i="1" dirty="0" smtClean="0"/>
              <a:t>”.</a:t>
            </a:r>
            <a:endParaRPr lang="en-GB" i="1" dirty="0"/>
          </a:p>
          <a:p>
            <a:pPr marL="342900" indent="-342900">
              <a:buFont typeface="Wingdings" panose="05000000000000000000" pitchFamily="2" charset="2"/>
              <a:buChar char="Ø"/>
            </a:pPr>
            <a:r>
              <a:rPr lang="en-GB" b="1" dirty="0" smtClean="0"/>
              <a:t>SDGs </a:t>
            </a:r>
            <a:r>
              <a:rPr lang="en-GB" b="1" dirty="0"/>
              <a:t>requires Broadband Enabled Society </a:t>
            </a:r>
            <a:r>
              <a:rPr lang="en-GB" dirty="0"/>
              <a:t>to connect people with resources, government and policy process, program and project earmarked for </a:t>
            </a:r>
            <a:r>
              <a:rPr lang="en-GB" dirty="0" smtClean="0"/>
              <a:t>development</a:t>
            </a:r>
          </a:p>
          <a:p>
            <a:pPr marL="342900" indent="-342900">
              <a:buFont typeface="Wingdings" panose="05000000000000000000" pitchFamily="2" charset="2"/>
              <a:buChar char="Ø"/>
            </a:pPr>
            <a:r>
              <a:rPr lang="en-GB" b="1" dirty="0" smtClean="0"/>
              <a:t>Broadband </a:t>
            </a:r>
            <a:r>
              <a:rPr lang="en-GB" b="1" dirty="0"/>
              <a:t>connectivity is a dynamic reality that must be embraced for the preparation of Africa countries for the implementation of </a:t>
            </a:r>
            <a:r>
              <a:rPr lang="en-GB" b="1" dirty="0" smtClean="0"/>
              <a:t>SDGs.</a:t>
            </a:r>
            <a:r>
              <a:rPr lang="en-GB" dirty="0" smtClean="0"/>
              <a:t> It </a:t>
            </a:r>
            <a:r>
              <a:rPr lang="en-GB" dirty="0"/>
              <a:t>is one of the bedrocks for implementing SDGs response or readiness plans. </a:t>
            </a:r>
            <a:endParaRPr lang="en-GB" dirty="0" smtClean="0"/>
          </a:p>
          <a:p>
            <a:pPr marL="342900" indent="-342900">
              <a:buFont typeface="Wingdings" panose="05000000000000000000" pitchFamily="2" charset="2"/>
              <a:buChar char="Ø"/>
            </a:pPr>
            <a:r>
              <a:rPr lang="en-GB" dirty="0" smtClean="0"/>
              <a:t>For instance, IGF produces a Policy Menu on Connecting and Enabling the Next Billion (CNB) which has a cross sectoral benefits that would impact SDGS, and help re-transform government strategic Social development master plan for inclusive development.  </a:t>
            </a:r>
          </a:p>
          <a:p>
            <a:pPr marL="342900" indent="-342900">
              <a:buFont typeface="Wingdings" panose="05000000000000000000" pitchFamily="2" charset="2"/>
              <a:buChar char="Ø"/>
            </a:pPr>
            <a:r>
              <a:rPr lang="en-GB" b="1" dirty="0" smtClean="0"/>
              <a:t>IG helps harness </a:t>
            </a:r>
            <a:r>
              <a:rPr lang="en-GB" b="1" dirty="0"/>
              <a:t>policy aimed at facilitating Internet infrastructural development/deployment, enhancing usability, empowering people with low income, and creating enabling/conducive environments for development, information sharing and access in the underserved communities</a:t>
            </a:r>
            <a:r>
              <a:rPr lang="en-GB" dirty="0"/>
              <a:t>. </a:t>
            </a:r>
            <a:r>
              <a:rPr lang="en-GB" dirty="0" smtClean="0"/>
              <a:t>Given </a:t>
            </a:r>
            <a:r>
              <a:rPr lang="en-GB" dirty="0"/>
              <a:t>ICTs and the Internet are so important to development, it is critical that policy options and strategies be tailored to local needs and specificities in line with the SGDs. </a:t>
            </a:r>
          </a:p>
          <a:p>
            <a:endParaRPr lang="en-GB"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4140397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6287" y="996097"/>
            <a:ext cx="10344813" cy="5078313"/>
          </a:xfrm>
          <a:prstGeom prst="rect">
            <a:avLst/>
          </a:prstGeom>
          <a:noFill/>
        </p:spPr>
        <p:txBody>
          <a:bodyPr wrap="square" rtlCol="0">
            <a:spAutoFit/>
          </a:bodyPr>
          <a:lstStyle/>
          <a:p>
            <a:r>
              <a:rPr lang="en-GB" sz="2400" b="1" dirty="0">
                <a:solidFill>
                  <a:schemeClr val="accent2">
                    <a:lumMod val="50000"/>
                  </a:schemeClr>
                </a:solidFill>
              </a:rPr>
              <a:t>Dynamic Open Platform for community engagement  </a:t>
            </a:r>
            <a:endParaRPr lang="en-GB" sz="2400" b="1" dirty="0" smtClean="0">
              <a:solidFill>
                <a:schemeClr val="accent2">
                  <a:lumMod val="50000"/>
                </a:schemeClr>
              </a:solidFill>
            </a:endParaRPr>
          </a:p>
          <a:p>
            <a:r>
              <a:rPr lang="en-GB" sz="2400" b="1" dirty="0" smtClean="0">
                <a:solidFill>
                  <a:schemeClr val="accent2">
                    <a:lumMod val="50000"/>
                  </a:schemeClr>
                </a:solidFill>
              </a:rPr>
              <a:t>→ An </a:t>
            </a:r>
            <a:r>
              <a:rPr lang="en-GB" sz="2400" b="1" dirty="0">
                <a:solidFill>
                  <a:schemeClr val="accent2">
                    <a:lumMod val="50000"/>
                  </a:schemeClr>
                </a:solidFill>
              </a:rPr>
              <a:t>Open Internet for SDGs</a:t>
            </a:r>
            <a:endParaRPr lang="en-GB" sz="2400" dirty="0">
              <a:solidFill>
                <a:schemeClr val="accent2">
                  <a:lumMod val="50000"/>
                </a:schemeClr>
              </a:solidFill>
            </a:endParaRPr>
          </a:p>
          <a:p>
            <a:r>
              <a:rPr lang="en-GB" dirty="0"/>
              <a:t> </a:t>
            </a:r>
          </a:p>
          <a:p>
            <a:pPr marL="285750" lvl="0" indent="-285750">
              <a:buFont typeface="Arial" panose="020B0604020202020204" pitchFamily="34" charset="0"/>
              <a:buChar char="•"/>
            </a:pPr>
            <a:r>
              <a:rPr lang="en-GB" sz="2000" b="1" dirty="0"/>
              <a:t>IGF </a:t>
            </a:r>
            <a:r>
              <a:rPr lang="en-GB" sz="2000" b="1" dirty="0" smtClean="0"/>
              <a:t>consistently enabling a </a:t>
            </a:r>
            <a:r>
              <a:rPr lang="en-GB" sz="2000" b="1" dirty="0"/>
              <a:t>community framework for a global multi-stakeholders intervention that sustain an Open Internet regime with a shared global ownership under the multi-stakeholders governance mechanism. </a:t>
            </a:r>
            <a:r>
              <a:rPr lang="en-GB" sz="2000" dirty="0"/>
              <a:t>The framework has become an important policy instrument for social transformation and inclusion needed for a community unity of purpose on </a:t>
            </a:r>
            <a:r>
              <a:rPr lang="en-GB" sz="2000" dirty="0" smtClean="0"/>
              <a:t>SDGs.</a:t>
            </a:r>
          </a:p>
          <a:p>
            <a:pPr marL="285750" lvl="0" indent="-285750">
              <a:buFont typeface="Arial" panose="020B0604020202020204" pitchFamily="34" charset="0"/>
              <a:buChar char="•"/>
            </a:pPr>
            <a:endParaRPr lang="en-GB" sz="2000" dirty="0"/>
          </a:p>
          <a:p>
            <a:pPr marL="285750" lvl="0" indent="-285750">
              <a:buFont typeface="Arial" panose="020B0604020202020204" pitchFamily="34" charset="0"/>
              <a:buChar char="•"/>
            </a:pPr>
            <a:r>
              <a:rPr lang="en-GB" sz="2000" b="1" dirty="0" smtClean="0"/>
              <a:t>An </a:t>
            </a:r>
            <a:r>
              <a:rPr lang="en-GB" sz="2000" b="1" dirty="0"/>
              <a:t>Open Internet is an open invitation for all to participate in community developmental program, in a bottom approach, inclusive and transparent manner where access to information remains </a:t>
            </a:r>
            <a:r>
              <a:rPr lang="en-GB" sz="2000" b="1" u="sng" dirty="0"/>
              <a:t>sacrosanct</a:t>
            </a:r>
            <a:r>
              <a:rPr lang="en-GB" sz="2000" b="1" dirty="0"/>
              <a:t>. </a:t>
            </a:r>
            <a:endParaRPr lang="en-GB" sz="2000" b="1" dirty="0" smtClean="0"/>
          </a:p>
          <a:p>
            <a:pPr marL="285750" lvl="0" indent="-285750">
              <a:buFont typeface="Arial" panose="020B0604020202020204" pitchFamily="34" charset="0"/>
              <a:buChar char="•"/>
            </a:pPr>
            <a:endParaRPr lang="en-GB" sz="2000" b="1" dirty="0"/>
          </a:p>
          <a:p>
            <a:pPr marL="285750" lvl="0" indent="-285750">
              <a:buFont typeface="Arial" panose="020B0604020202020204" pitchFamily="34" charset="0"/>
              <a:buChar char="•"/>
            </a:pPr>
            <a:r>
              <a:rPr lang="en-GB" sz="2000" b="1" dirty="0" smtClean="0"/>
              <a:t>Access </a:t>
            </a:r>
            <a:r>
              <a:rPr lang="en-GB" sz="2000" b="1" dirty="0"/>
              <a:t>to information empower the people, stimulate participation, sustain the developmental programs, with opportunity for project monitoring and accountability</a:t>
            </a:r>
            <a:r>
              <a:rPr lang="en-GB" sz="2000" dirty="0"/>
              <a:t>.  </a:t>
            </a:r>
          </a:p>
          <a:p>
            <a:endParaRPr lang="en-GB" dirty="0"/>
          </a:p>
        </p:txBody>
      </p:sp>
      <p:sp>
        <p:nvSpPr>
          <p:cNvPr id="4" name="Rectangle 3"/>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154999393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5469" y="832513"/>
            <a:ext cx="10058400" cy="5955476"/>
          </a:xfrm>
          <a:prstGeom prst="rect">
            <a:avLst/>
          </a:prstGeom>
          <a:noFill/>
        </p:spPr>
        <p:txBody>
          <a:bodyPr wrap="square" rtlCol="0">
            <a:spAutoFit/>
          </a:bodyPr>
          <a:lstStyle/>
          <a:p>
            <a:r>
              <a:rPr lang="en-GB" sz="2800" b="1" dirty="0">
                <a:solidFill>
                  <a:schemeClr val="accent2">
                    <a:lumMod val="50000"/>
                  </a:schemeClr>
                </a:solidFill>
              </a:rPr>
              <a:t>Sustainable Governance </a:t>
            </a:r>
            <a:endParaRPr lang="en-GB" sz="2800" b="1" dirty="0" smtClean="0">
              <a:solidFill>
                <a:schemeClr val="accent2">
                  <a:lumMod val="50000"/>
                </a:schemeClr>
              </a:solidFill>
            </a:endParaRPr>
          </a:p>
          <a:p>
            <a:endParaRPr lang="en-GB" sz="1400" b="1" dirty="0">
              <a:solidFill>
                <a:schemeClr val="accent2">
                  <a:lumMod val="50000"/>
                </a:schemeClr>
              </a:solidFill>
            </a:endParaRPr>
          </a:p>
          <a:p>
            <a:pPr lvl="0"/>
            <a:r>
              <a:rPr lang="en-GB" sz="2400" b="1" dirty="0" smtClean="0">
                <a:solidFill>
                  <a:schemeClr val="accent2">
                    <a:lumMod val="50000"/>
                  </a:schemeClr>
                </a:solidFill>
              </a:rPr>
              <a:t>→ IG as Catalyst </a:t>
            </a:r>
            <a:r>
              <a:rPr lang="en-GB" sz="2400" b="1" dirty="0">
                <a:solidFill>
                  <a:schemeClr val="accent2">
                    <a:lumMod val="50000"/>
                  </a:schemeClr>
                </a:solidFill>
              </a:rPr>
              <a:t>for Sustainable Governance </a:t>
            </a:r>
            <a:endParaRPr lang="en-GB" sz="2400" dirty="0">
              <a:solidFill>
                <a:schemeClr val="accent2">
                  <a:lumMod val="50000"/>
                </a:schemeClr>
              </a:solidFill>
            </a:endParaRPr>
          </a:p>
          <a:p>
            <a:pPr marL="285750" lvl="0" indent="-285750">
              <a:buFont typeface="Arial" panose="020B0604020202020204" pitchFamily="34" charset="0"/>
              <a:buChar char="•"/>
            </a:pPr>
            <a:r>
              <a:rPr lang="en-GB" sz="2000" b="1" dirty="0"/>
              <a:t>IG is acting </a:t>
            </a:r>
            <a:r>
              <a:rPr lang="en-GB" sz="2000" b="1" dirty="0" smtClean="0"/>
              <a:t>as </a:t>
            </a:r>
            <a:r>
              <a:rPr lang="en-GB" sz="2000" b="1" dirty="0"/>
              <a:t>a catalyst for SDGs, galvanising multi-stakeholder dialogue to discuss and address critical issues that would transform societ</a:t>
            </a:r>
            <a:r>
              <a:rPr lang="en-GB" sz="2000" dirty="0"/>
              <a:t>y (issue such as Security, Access, Internet economy, Inclusiveness and diversity, innovative policies and best practices initiatives in strategic areas that would effectively impact SGDs. E.g. the current theme of IGF 2016 is centred on inclusive development which is one of the strategic frameworks for SDGs. </a:t>
            </a:r>
            <a:endParaRPr lang="en-GB" sz="2000" dirty="0" smtClean="0"/>
          </a:p>
          <a:p>
            <a:pPr marL="285750" lvl="0" indent="-285750">
              <a:buFont typeface="Arial" panose="020B0604020202020204" pitchFamily="34" charset="0"/>
              <a:buChar char="•"/>
            </a:pPr>
            <a:endParaRPr lang="en-GB" sz="1050" dirty="0"/>
          </a:p>
          <a:p>
            <a:pPr marL="285750" lvl="0" indent="-285750">
              <a:buFont typeface="Arial" panose="020B0604020202020204" pitchFamily="34" charset="0"/>
              <a:buChar char="•"/>
            </a:pPr>
            <a:r>
              <a:rPr lang="en-GB" sz="2000" b="1" dirty="0" smtClean="0"/>
              <a:t>Sustainable </a:t>
            </a:r>
            <a:r>
              <a:rPr lang="en-GB" sz="2000" b="1" dirty="0"/>
              <a:t>development Goals ((SDGs) cannot be achieved without the Internet and knowledge diffusion, therefore, the outcomes of the Internet governance forum impact our ability to manage the social, environmental and economic factors of Sustainable Development.  </a:t>
            </a:r>
          </a:p>
          <a:p>
            <a:pPr marL="285750" lvl="0" indent="-285750">
              <a:buFont typeface="Arial" panose="020B0604020202020204" pitchFamily="34" charset="0"/>
              <a:buChar char="•"/>
            </a:pPr>
            <a:endParaRPr lang="en-GB" sz="1050" b="1" i="1" dirty="0" smtClean="0"/>
          </a:p>
          <a:p>
            <a:pPr marL="285750" lvl="0" indent="-285750">
              <a:buFont typeface="Arial" panose="020B0604020202020204" pitchFamily="34" charset="0"/>
              <a:buChar char="•"/>
            </a:pPr>
            <a:r>
              <a:rPr lang="en-GB" sz="2000" b="1" i="1" dirty="0" smtClean="0"/>
              <a:t>For </a:t>
            </a:r>
            <a:r>
              <a:rPr lang="en-GB" sz="2000" b="1" i="1" dirty="0"/>
              <a:t>instance, a correlation was established between IT and infant mortality. Low access countries had high infant mortality, meaning that improved internet services would result in better sustainable development. </a:t>
            </a:r>
            <a:endParaRPr lang="en-GB" b="1" i="1" dirty="0" smtClean="0"/>
          </a:p>
          <a:p>
            <a:pPr lvl="0"/>
            <a:r>
              <a:rPr lang="en-GB" b="1" i="1" dirty="0" smtClean="0"/>
              <a:t>- </a:t>
            </a:r>
            <a:r>
              <a:rPr lang="en-GB" sz="1200" i="1" dirty="0" smtClean="0"/>
              <a:t>This </a:t>
            </a:r>
            <a:r>
              <a:rPr lang="en-GB" sz="1200" i="1" dirty="0"/>
              <a:t>is the outcome of an important </a:t>
            </a:r>
            <a:r>
              <a:rPr lang="en-GB" sz="1200" i="1" dirty="0" smtClean="0"/>
              <a:t>ISOC survey </a:t>
            </a:r>
            <a:r>
              <a:rPr lang="en-GB" sz="1200" i="1" dirty="0"/>
              <a:t>on measuring the impact of Internet governance on sustainable development and to explore the range of indicators needed to monitor whether internet policy and governance choices are leading to an Internet that is supporting social, environmental and economic goals, as well as innovations in accountability and governance, using some statistics related to sustainable development in countries with high need and low access to the internet by ISOC</a:t>
            </a:r>
            <a:r>
              <a:rPr lang="en-GB" sz="1200" i="1" dirty="0" smtClean="0"/>
              <a:t>.</a:t>
            </a:r>
            <a:endParaRPr lang="en-GB" sz="1200"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7682115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6161" y="1129163"/>
            <a:ext cx="10467833" cy="4401205"/>
          </a:xfrm>
          <a:prstGeom prst="rect">
            <a:avLst/>
          </a:prstGeom>
          <a:noFill/>
        </p:spPr>
        <p:txBody>
          <a:bodyPr wrap="square" rtlCol="0">
            <a:spAutoFit/>
          </a:bodyPr>
          <a:lstStyle/>
          <a:p>
            <a:r>
              <a:rPr lang="en-GB" sz="2800" b="1" dirty="0">
                <a:solidFill>
                  <a:schemeClr val="accent2">
                    <a:lumMod val="50000"/>
                  </a:schemeClr>
                </a:solidFill>
              </a:rPr>
              <a:t>Good Governance Mediation</a:t>
            </a:r>
          </a:p>
          <a:p>
            <a:r>
              <a:rPr lang="en-GB" sz="2000" b="1" dirty="0" smtClean="0">
                <a:solidFill>
                  <a:schemeClr val="accent2">
                    <a:lumMod val="50000"/>
                  </a:schemeClr>
                </a:solidFill>
              </a:rPr>
              <a:t>→Good </a:t>
            </a:r>
            <a:r>
              <a:rPr lang="en-GB" sz="2000" b="1" dirty="0">
                <a:solidFill>
                  <a:schemeClr val="accent2">
                    <a:lumMod val="50000"/>
                  </a:schemeClr>
                </a:solidFill>
              </a:rPr>
              <a:t>governance remains critical part of the requirements for a transformed Society. </a:t>
            </a:r>
            <a:endParaRPr lang="en-GB" sz="2000" b="1" dirty="0" smtClean="0">
              <a:solidFill>
                <a:schemeClr val="accent2">
                  <a:lumMod val="50000"/>
                </a:schemeClr>
              </a:solidFill>
            </a:endParaRPr>
          </a:p>
          <a:p>
            <a:endParaRPr lang="en-GB" dirty="0"/>
          </a:p>
          <a:p>
            <a:pPr marL="285750" indent="-285750">
              <a:buFont typeface="Arial" panose="020B0604020202020204" pitchFamily="34" charset="0"/>
              <a:buChar char="•"/>
            </a:pPr>
            <a:r>
              <a:rPr lang="en-GB" sz="2400" b="1" dirty="0" smtClean="0"/>
              <a:t>In IG, sustainability of Internet is the bedrock of unity for enabling consensus, cooperation, and partnership, strengthening collaboration, and supporting multi-stakeholder mediation in the contentious social and economic policy issues</a:t>
            </a:r>
            <a:r>
              <a:rPr lang="en-GB" sz="2000" dirty="0" smtClean="0"/>
              <a:t>.  </a:t>
            </a:r>
            <a:r>
              <a:rPr lang="en-GB" sz="2000" i="1" dirty="0" smtClean="0"/>
              <a:t>For examples, such as  </a:t>
            </a:r>
            <a:r>
              <a:rPr lang="en-GB" sz="2000" i="1" dirty="0"/>
              <a:t>fundamental human rights</a:t>
            </a:r>
            <a:r>
              <a:rPr lang="en-GB" sz="2000" i="1" dirty="0" smtClean="0"/>
              <a:t>, privacy, open data, </a:t>
            </a:r>
            <a:r>
              <a:rPr lang="en-GB" sz="2000" i="1" dirty="0"/>
              <a:t>gender issues, access to information and freedom of association, conflict resolution and peace </a:t>
            </a:r>
            <a:r>
              <a:rPr lang="en-GB" sz="2000" i="1" dirty="0" smtClean="0"/>
              <a:t>building.</a:t>
            </a:r>
          </a:p>
          <a:p>
            <a:endParaRPr lang="en-GB" sz="2000" dirty="0" smtClean="0"/>
          </a:p>
          <a:p>
            <a:pPr marL="285750" indent="-285750">
              <a:buFont typeface="Arial" panose="020B0604020202020204" pitchFamily="34" charset="0"/>
              <a:buChar char="•"/>
            </a:pPr>
            <a:r>
              <a:rPr lang="en-GB" sz="2000" dirty="0" smtClean="0"/>
              <a:t>IG has capacity to help develop a unified response </a:t>
            </a:r>
            <a:r>
              <a:rPr lang="en-GB" sz="2000" dirty="0"/>
              <a:t>mechanism for addressing </a:t>
            </a:r>
            <a:r>
              <a:rPr lang="en-GB" sz="2000" dirty="0" smtClean="0"/>
              <a:t>corruption, crime </a:t>
            </a:r>
            <a:r>
              <a:rPr lang="en-GB" sz="2000" dirty="0"/>
              <a:t>and </a:t>
            </a:r>
            <a:r>
              <a:rPr lang="en-GB" sz="2000" dirty="0" smtClean="0"/>
              <a:t>prevention of socio-economic degradation and communicable diseases such as </a:t>
            </a:r>
            <a:r>
              <a:rPr lang="en-GB" sz="2000" dirty="0" err="1" smtClean="0"/>
              <a:t>ebola</a:t>
            </a:r>
            <a:r>
              <a:rPr lang="en-GB" sz="2000" dirty="0" smtClean="0"/>
              <a:t> etc. </a:t>
            </a:r>
            <a:r>
              <a:rPr lang="en-GB" sz="2000" dirty="0"/>
              <a:t>among key components of good governance</a:t>
            </a:r>
            <a:r>
              <a:rPr lang="en-GB" sz="2000" dirty="0" smtClean="0"/>
              <a:t>.    </a:t>
            </a:r>
            <a:endParaRPr lang="en-GB" sz="2000" dirty="0"/>
          </a:p>
          <a:p>
            <a:endParaRPr lang="en-GB" dirty="0"/>
          </a:p>
        </p:txBody>
      </p:sp>
      <p:sp>
        <p:nvSpPr>
          <p:cNvPr id="4" name="Rectangle 3"/>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2300782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5000" y="900752"/>
            <a:ext cx="11006540" cy="5601533"/>
          </a:xfrm>
          <a:prstGeom prst="rect">
            <a:avLst/>
          </a:prstGeom>
          <a:noFill/>
        </p:spPr>
        <p:txBody>
          <a:bodyPr wrap="square" rtlCol="0">
            <a:spAutoFit/>
          </a:bodyPr>
          <a:lstStyle/>
          <a:p>
            <a:r>
              <a:rPr lang="en-GB" sz="2400" b="1" dirty="0" smtClean="0">
                <a:solidFill>
                  <a:schemeClr val="accent2">
                    <a:lumMod val="50000"/>
                  </a:schemeClr>
                </a:solidFill>
              </a:rPr>
              <a:t>Capacity </a:t>
            </a:r>
            <a:r>
              <a:rPr lang="en-GB" sz="2400" b="1" dirty="0">
                <a:solidFill>
                  <a:schemeClr val="accent2">
                    <a:lumMod val="50000"/>
                  </a:schemeClr>
                </a:solidFill>
              </a:rPr>
              <a:t>building </a:t>
            </a:r>
            <a:r>
              <a:rPr lang="en-GB" sz="2400" b="1" dirty="0" smtClean="0">
                <a:solidFill>
                  <a:schemeClr val="accent2">
                    <a:lumMod val="50000"/>
                  </a:schemeClr>
                </a:solidFill>
              </a:rPr>
              <a:t>of </a:t>
            </a:r>
            <a:r>
              <a:rPr lang="en-GB" sz="2400" b="1" dirty="0">
                <a:solidFill>
                  <a:schemeClr val="accent2">
                    <a:lumMod val="50000"/>
                  </a:schemeClr>
                </a:solidFill>
              </a:rPr>
              <a:t>key elements of the </a:t>
            </a:r>
            <a:r>
              <a:rPr lang="en-GB" sz="2400" b="1" dirty="0" smtClean="0">
                <a:solidFill>
                  <a:schemeClr val="accent2">
                    <a:lumMod val="50000"/>
                  </a:schemeClr>
                </a:solidFill>
              </a:rPr>
              <a:t>society </a:t>
            </a:r>
          </a:p>
          <a:p>
            <a:r>
              <a:rPr lang="en-GB" sz="2000" b="1" dirty="0" smtClean="0"/>
              <a:t>→ </a:t>
            </a:r>
            <a:r>
              <a:rPr lang="en-GB" sz="2000" b="1" dirty="0" smtClean="0">
                <a:solidFill>
                  <a:schemeClr val="accent2">
                    <a:lumMod val="50000"/>
                  </a:schemeClr>
                </a:solidFill>
              </a:rPr>
              <a:t>Building </a:t>
            </a:r>
            <a:r>
              <a:rPr lang="en-GB" sz="2000" b="1" dirty="0">
                <a:solidFill>
                  <a:schemeClr val="accent2">
                    <a:lumMod val="50000"/>
                  </a:schemeClr>
                </a:solidFill>
              </a:rPr>
              <a:t>Sustainable Capacity of Developing Countries.</a:t>
            </a:r>
            <a:endParaRPr lang="en-GB" sz="2000" dirty="0">
              <a:solidFill>
                <a:schemeClr val="accent2">
                  <a:lumMod val="50000"/>
                </a:schemeClr>
              </a:solidFill>
            </a:endParaRPr>
          </a:p>
          <a:p>
            <a:pPr lvl="0"/>
            <a:endParaRPr lang="en-GB" dirty="0" smtClean="0"/>
          </a:p>
          <a:p>
            <a:pPr marL="285750" lvl="0" indent="-285750">
              <a:buFont typeface="Arial" panose="020B0604020202020204" pitchFamily="34" charset="0"/>
              <a:buChar char="•"/>
            </a:pPr>
            <a:r>
              <a:rPr lang="en-GB" sz="2400" b="1" dirty="0" smtClean="0"/>
              <a:t>One </a:t>
            </a:r>
            <a:r>
              <a:rPr lang="en-GB" sz="2400" b="1" dirty="0"/>
              <a:t>of the key achievements of IGF is in building the capacity of the developing countries </a:t>
            </a:r>
            <a:r>
              <a:rPr lang="en-GB" sz="2400" b="1" dirty="0" smtClean="0"/>
              <a:t>to </a:t>
            </a:r>
            <a:r>
              <a:rPr lang="en-GB" sz="2400" b="1" dirty="0"/>
              <a:t>engage in complex series of issues, and cross fertilization of skills. UN agencies such as UNDESA, ITU, UNESCO and UNCTAD </a:t>
            </a:r>
            <a:r>
              <a:rPr lang="en-GB" sz="2400" b="1" dirty="0" smtClean="0"/>
              <a:t>cooperatively </a:t>
            </a:r>
            <a:r>
              <a:rPr lang="en-GB" sz="2400" b="1" dirty="0"/>
              <a:t>agreed that Internet and ICT would support all 17 SDGs</a:t>
            </a:r>
            <a:r>
              <a:rPr lang="en-GB" sz="2400" dirty="0"/>
              <a:t>. </a:t>
            </a:r>
            <a:r>
              <a:rPr lang="en-GB" sz="2400" dirty="0" smtClean="0"/>
              <a:t>IGF </a:t>
            </a:r>
            <a:r>
              <a:rPr lang="en-GB" sz="2400" dirty="0"/>
              <a:t>discussions and outcomes can be fed into WSIS action lines that support individual SDGs</a:t>
            </a:r>
            <a:r>
              <a:rPr lang="en-GB" sz="2400" dirty="0" smtClean="0"/>
              <a:t>.</a:t>
            </a:r>
          </a:p>
          <a:p>
            <a:pPr lvl="0"/>
            <a:endParaRPr lang="en-GB" sz="2400" dirty="0" smtClean="0"/>
          </a:p>
          <a:p>
            <a:pPr marL="285750" lvl="0" indent="-285750">
              <a:buFont typeface="Arial" panose="020B0604020202020204" pitchFamily="34" charset="0"/>
              <a:buChar char="•"/>
            </a:pPr>
            <a:r>
              <a:rPr lang="en-GB" sz="2400" dirty="0" smtClean="0"/>
              <a:t>IGF is a formidable platform to bridging knowledge gap and building citizens capacity across local communities to better understand the potential of ICTs and how access to the Internet can help fast-track regional and national SDGs implementations. </a:t>
            </a:r>
            <a:r>
              <a:rPr lang="en-GB" sz="2400" dirty="0" err="1" smtClean="0"/>
              <a:t>e.g</a:t>
            </a:r>
            <a:r>
              <a:rPr lang="en-GB" sz="2400" dirty="0" smtClean="0"/>
              <a:t> IG knowledge schools, fellowship programs, and other related events.</a:t>
            </a:r>
            <a:endParaRPr lang="en-GB" sz="1400" i="1" dirty="0"/>
          </a:p>
          <a:p>
            <a:pPr lvl="0"/>
            <a:endParaRPr lang="en-GB" sz="1400" i="1" dirty="0"/>
          </a:p>
          <a:p>
            <a:pPr lvl="0"/>
            <a:r>
              <a:rPr lang="en-GB" sz="1400" i="1" dirty="0" smtClean="0"/>
              <a:t>Useful reference: </a:t>
            </a:r>
            <a:r>
              <a:rPr lang="en-US" sz="1400" i="1" dirty="0" smtClean="0"/>
              <a:t>10</a:t>
            </a:r>
            <a:r>
              <a:rPr lang="en-US" sz="1400" i="1" baseline="30000" dirty="0" smtClean="0"/>
              <a:t>th</a:t>
            </a:r>
            <a:r>
              <a:rPr lang="en-US" sz="1400" i="1" dirty="0" smtClean="0"/>
              <a:t> </a:t>
            </a:r>
            <a:r>
              <a:rPr lang="en-US" sz="1400" i="1" dirty="0"/>
              <a:t>IGF Main Session: Internet Economy and Sustainable Development IGF Day 2 - 11 November 2015 - 9:00-12:30; </a:t>
            </a:r>
            <a:r>
              <a:rPr lang="en-US" sz="1400" b="1" i="1" dirty="0"/>
              <a:t>Transcript available here: </a:t>
            </a:r>
            <a:r>
              <a:rPr lang="en-US" sz="1400" i="1" u="sng" dirty="0">
                <a:hlinkClick r:id="rId2"/>
              </a:rPr>
              <a:t>http://</a:t>
            </a:r>
            <a:r>
              <a:rPr lang="en-US" sz="1400" i="1" u="sng" dirty="0" smtClean="0">
                <a:hlinkClick r:id="rId2"/>
              </a:rPr>
              <a:t>www.intgovforum.org/cms/187-igf-2015/transcripts-igf-2015/2854-2015-11-11-internet-economy-and-sustainable-development-main-meeting-hall</a:t>
            </a:r>
            <a:endParaRPr lang="en-GB" i="1"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81171861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142" y="1378045"/>
            <a:ext cx="9703558" cy="3323987"/>
          </a:xfrm>
          <a:prstGeom prst="rect">
            <a:avLst/>
          </a:prstGeom>
          <a:noFill/>
        </p:spPr>
        <p:txBody>
          <a:bodyPr wrap="square" rtlCol="0">
            <a:spAutoFit/>
          </a:bodyPr>
          <a:lstStyle/>
          <a:p>
            <a:r>
              <a:rPr lang="en-GB" sz="2400" b="1" dirty="0">
                <a:solidFill>
                  <a:schemeClr val="accent2">
                    <a:lumMod val="50000"/>
                  </a:schemeClr>
                </a:solidFill>
              </a:rPr>
              <a:t>Awareness, Outreach &amp; access to information </a:t>
            </a:r>
            <a:endParaRPr lang="en-GB" sz="2400" dirty="0">
              <a:solidFill>
                <a:schemeClr val="accent2">
                  <a:lumMod val="50000"/>
                </a:schemeClr>
              </a:solidFill>
            </a:endParaRPr>
          </a:p>
          <a:p>
            <a:pPr lvl="0"/>
            <a:r>
              <a:rPr lang="en-GB" sz="2400" b="1" dirty="0" smtClean="0">
                <a:solidFill>
                  <a:schemeClr val="accent2">
                    <a:lumMod val="50000"/>
                  </a:schemeClr>
                </a:solidFill>
              </a:rPr>
              <a:t>→</a:t>
            </a:r>
            <a:r>
              <a:rPr lang="en-GB" sz="2400" b="1" dirty="0" smtClean="0"/>
              <a:t> </a:t>
            </a:r>
            <a:r>
              <a:rPr lang="en-GB" sz="2000" b="1" dirty="0" smtClean="0">
                <a:solidFill>
                  <a:schemeClr val="accent2">
                    <a:lumMod val="50000"/>
                  </a:schemeClr>
                </a:solidFill>
              </a:rPr>
              <a:t>IG </a:t>
            </a:r>
            <a:r>
              <a:rPr lang="en-GB" sz="2000" b="1" dirty="0">
                <a:solidFill>
                  <a:schemeClr val="accent2">
                    <a:lumMod val="50000"/>
                  </a:schemeClr>
                </a:solidFill>
              </a:rPr>
              <a:t>ecosystem as a tool and platform for SDGs awareness and outreaches </a:t>
            </a:r>
            <a:endParaRPr lang="en-GB" sz="2400" dirty="0">
              <a:solidFill>
                <a:schemeClr val="accent2">
                  <a:lumMod val="50000"/>
                </a:schemeClr>
              </a:solidFill>
            </a:endParaRPr>
          </a:p>
          <a:p>
            <a:endParaRPr lang="en-GB" dirty="0" smtClean="0"/>
          </a:p>
          <a:p>
            <a:pPr marL="342900" indent="-342900">
              <a:buFont typeface="Arial" panose="020B0604020202020204" pitchFamily="34" charset="0"/>
              <a:buChar char="•"/>
            </a:pPr>
            <a:r>
              <a:rPr lang="en-GB" sz="2400" dirty="0" smtClean="0"/>
              <a:t>IG </a:t>
            </a:r>
            <a:r>
              <a:rPr lang="en-GB" sz="2400" dirty="0"/>
              <a:t>offers a robust and sustainable tools and platform for SDGs awareness and outreaches. </a:t>
            </a:r>
          </a:p>
          <a:p>
            <a:endParaRPr lang="en-GB" sz="2000" dirty="0" smtClean="0"/>
          </a:p>
          <a:p>
            <a:pPr marL="342900" indent="-342900">
              <a:buFont typeface="Arial" panose="020B0604020202020204" pitchFamily="34" charset="0"/>
              <a:buChar char="•"/>
            </a:pPr>
            <a:r>
              <a:rPr lang="en-GB" sz="2400" dirty="0" smtClean="0"/>
              <a:t>The </a:t>
            </a:r>
            <a:r>
              <a:rPr lang="en-GB" sz="2400" dirty="0"/>
              <a:t>growth and robustness of IGF regional and national initiatives  would further communicate multi-stakeholder partnership and support for the SGDs</a:t>
            </a:r>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636860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7400" y="736979"/>
            <a:ext cx="10349173" cy="5478423"/>
          </a:xfrm>
          <a:prstGeom prst="rect">
            <a:avLst/>
          </a:prstGeom>
          <a:noFill/>
        </p:spPr>
        <p:txBody>
          <a:bodyPr wrap="square" rtlCol="0">
            <a:spAutoFit/>
          </a:bodyPr>
          <a:lstStyle/>
          <a:p>
            <a:endParaRPr lang="en-GB" dirty="0" smtClean="0"/>
          </a:p>
          <a:p>
            <a:endParaRPr lang="en-GB" dirty="0"/>
          </a:p>
          <a:p>
            <a:pPr algn="ctr"/>
            <a:r>
              <a:rPr lang="en-GB" sz="3200" b="1" dirty="0" smtClean="0"/>
              <a:t>Conclusion</a:t>
            </a:r>
            <a:endParaRPr lang="en-GB" sz="3200" b="1" dirty="0"/>
          </a:p>
          <a:p>
            <a:endParaRPr lang="en-GB" dirty="0" smtClean="0"/>
          </a:p>
          <a:p>
            <a:r>
              <a:rPr lang="en-GB" sz="2400" dirty="0" smtClean="0"/>
              <a:t>As </a:t>
            </a:r>
            <a:r>
              <a:rPr lang="en-GB" sz="2400" dirty="0"/>
              <a:t>the African countries embark on the SDGs implementation strategy, Internet </a:t>
            </a:r>
            <a:r>
              <a:rPr lang="en-GB" sz="2400" dirty="0" smtClean="0"/>
              <a:t>governance must </a:t>
            </a:r>
            <a:r>
              <a:rPr lang="en-GB" sz="2400" dirty="0"/>
              <a:t>be embraced </a:t>
            </a:r>
            <a:r>
              <a:rPr lang="en-GB" sz="2400" dirty="0" smtClean="0"/>
              <a:t>as;</a:t>
            </a:r>
            <a:r>
              <a:rPr lang="en-GB" sz="2400" i="1" dirty="0" smtClean="0"/>
              <a:t> </a:t>
            </a:r>
          </a:p>
          <a:p>
            <a:pPr marL="342900" indent="-342900">
              <a:buFont typeface="Wingdings" panose="05000000000000000000" pitchFamily="2" charset="2"/>
              <a:buChar char="Ø"/>
            </a:pPr>
            <a:r>
              <a:rPr lang="en-GB" sz="2400" dirty="0" smtClean="0"/>
              <a:t>A social </a:t>
            </a:r>
            <a:r>
              <a:rPr lang="en-GB" sz="2400" dirty="0"/>
              <a:t>development </a:t>
            </a:r>
            <a:r>
              <a:rPr lang="en-GB" sz="2400" dirty="0" smtClean="0"/>
              <a:t>tool for community transformation</a:t>
            </a:r>
          </a:p>
          <a:p>
            <a:pPr marL="342900" indent="-342900">
              <a:buFont typeface="Wingdings" panose="05000000000000000000" pitchFamily="2" charset="2"/>
              <a:buChar char="Ø"/>
            </a:pPr>
            <a:r>
              <a:rPr lang="en-GB" sz="2400" dirty="0" smtClean="0"/>
              <a:t>A facilitator of pro-economic policies </a:t>
            </a:r>
          </a:p>
          <a:p>
            <a:pPr marL="342900" indent="-342900">
              <a:buFont typeface="Wingdings" panose="05000000000000000000" pitchFamily="2" charset="2"/>
              <a:buChar char="Ø"/>
            </a:pPr>
            <a:r>
              <a:rPr lang="en-GB" sz="2400" dirty="0"/>
              <a:t>A</a:t>
            </a:r>
            <a:r>
              <a:rPr lang="en-GB" sz="2400" dirty="0" smtClean="0"/>
              <a:t> key </a:t>
            </a:r>
            <a:r>
              <a:rPr lang="en-GB" sz="2400" dirty="0"/>
              <a:t>domain for facilitating </a:t>
            </a:r>
            <a:r>
              <a:rPr lang="en-GB" sz="2400" dirty="0" smtClean="0"/>
              <a:t>multi-stakeholders consensus, and communicating </a:t>
            </a:r>
            <a:r>
              <a:rPr lang="en-GB" sz="2400" dirty="0"/>
              <a:t>sustainable development. </a:t>
            </a:r>
            <a:endParaRPr lang="en-GB" sz="2400" dirty="0" smtClean="0"/>
          </a:p>
          <a:p>
            <a:endParaRPr lang="en-GB" sz="2400" dirty="0"/>
          </a:p>
          <a:p>
            <a:pPr algn="ctr"/>
            <a:r>
              <a:rPr lang="en-GB" sz="2400" b="1" dirty="0" smtClean="0"/>
              <a:t>Our </a:t>
            </a:r>
            <a:r>
              <a:rPr lang="en-GB" sz="2400" b="1" dirty="0"/>
              <a:t>commitment to SDGs in Africa should follow and inform the regional active participation in Internet Governance dialogue. </a:t>
            </a:r>
            <a:endParaRPr lang="en-GB" sz="2400" b="1" dirty="0" smtClean="0"/>
          </a:p>
          <a:p>
            <a:pPr algn="ctr"/>
            <a:endParaRPr lang="en-GB" sz="2400" b="1" dirty="0"/>
          </a:p>
          <a:p>
            <a:pPr algn="ctr"/>
            <a:endParaRPr lang="en-GB" sz="2400"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307244278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1050878" y="1206394"/>
            <a:ext cx="10249468" cy="4825913"/>
          </a:xfrm>
          <a:prstGeom prst="rect">
            <a:avLst/>
          </a:prstGeom>
        </p:spPr>
      </p:pic>
      <p:sp>
        <p:nvSpPr>
          <p:cNvPr id="5" name="Rectangle 4"/>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727070953"/>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3497" y="5657671"/>
            <a:ext cx="10358650" cy="1200329"/>
          </a:xfrm>
          <a:prstGeom prst="rect">
            <a:avLst/>
          </a:prstGeom>
          <a:noFill/>
        </p:spPr>
        <p:txBody>
          <a:bodyPr wrap="square" rtlCol="0">
            <a:spAutoFit/>
          </a:bodyPr>
          <a:lstStyle/>
          <a:p>
            <a:endParaRPr lang="en-GB" sz="2400" dirty="0" smtClean="0"/>
          </a:p>
          <a:p>
            <a:r>
              <a:rPr lang="en-GB" sz="2400" dirty="0" smtClean="0"/>
              <a:t> </a:t>
            </a:r>
          </a:p>
          <a:p>
            <a:pPr marL="285750" indent="-285750">
              <a:buFont typeface="Arial" panose="020B0604020202020204" pitchFamily="34" charset="0"/>
              <a:buChar char="•"/>
            </a:pPr>
            <a:endParaRPr lang="en-GB" sz="2400"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
        <p:nvSpPr>
          <p:cNvPr id="4" name="Rounded Rectangle 3"/>
          <p:cNvSpPr/>
          <p:nvPr/>
        </p:nvSpPr>
        <p:spPr>
          <a:xfrm>
            <a:off x="218363" y="1255594"/>
            <a:ext cx="11768919" cy="1296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en-GB" sz="2400" dirty="0"/>
              <a:t>The concept of referring the World as a global village is partially in agreement with the technology analogy of viewing the World as a System, where a defect or a flaw in one part will affect the other part of the system, or the entire system.</a:t>
            </a:r>
          </a:p>
        </p:txBody>
      </p:sp>
      <p:sp>
        <p:nvSpPr>
          <p:cNvPr id="5" name="TextBox 4"/>
          <p:cNvSpPr txBox="1"/>
          <p:nvPr/>
        </p:nvSpPr>
        <p:spPr>
          <a:xfrm>
            <a:off x="2238233" y="709682"/>
            <a:ext cx="7465325" cy="861774"/>
          </a:xfrm>
          <a:prstGeom prst="rect">
            <a:avLst/>
          </a:prstGeom>
          <a:noFill/>
        </p:spPr>
        <p:txBody>
          <a:bodyPr wrap="square" rtlCol="0">
            <a:spAutoFit/>
          </a:bodyPr>
          <a:lstStyle/>
          <a:p>
            <a:pPr algn="ctr"/>
            <a:r>
              <a:rPr lang="en-GB" sz="3200" b="1" dirty="0"/>
              <a:t>Introduction</a:t>
            </a:r>
            <a:endParaRPr lang="en-GB" sz="3200" dirty="0"/>
          </a:p>
          <a:p>
            <a:endParaRPr lang="en-GB" dirty="0"/>
          </a:p>
        </p:txBody>
      </p:sp>
      <p:sp>
        <p:nvSpPr>
          <p:cNvPr id="6" name="Rounded Rectangle 5"/>
          <p:cNvSpPr/>
          <p:nvPr/>
        </p:nvSpPr>
        <p:spPr>
          <a:xfrm>
            <a:off x="218363" y="2729552"/>
            <a:ext cx="11768919" cy="200622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en-GB" sz="2800" dirty="0"/>
              <a:t>Leaning on the technology analogy, Internet Governance therefore serves as a shield behind ICTs – which connect the world (as a system) together with enormous resources and capabilities that drive and sustain development within the system. </a:t>
            </a:r>
          </a:p>
        </p:txBody>
      </p:sp>
      <p:sp>
        <p:nvSpPr>
          <p:cNvPr id="7" name="Rounded Rectangle 6"/>
          <p:cNvSpPr/>
          <p:nvPr/>
        </p:nvSpPr>
        <p:spPr>
          <a:xfrm>
            <a:off x="313899" y="4899546"/>
            <a:ext cx="11605143" cy="125559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en-GB" sz="2400" b="1" dirty="0"/>
              <a:t>Please note carefully, my goal here is neither to talk about the roles of  ICT nor the roles of  Internet in the sustainable development, as we are all aware of these roles and there are  abundant resources and information available</a:t>
            </a:r>
            <a:r>
              <a:rPr lang="en-GB" sz="2400" dirty="0"/>
              <a:t>. </a:t>
            </a:r>
          </a:p>
          <a:p>
            <a:endParaRPr lang="en-GB" dirty="0"/>
          </a:p>
        </p:txBody>
      </p:sp>
    </p:spTree>
    <p:extLst>
      <p:ext uri="{BB962C8B-B14F-4D97-AF65-F5344CB8AC3E}">
        <p14:creationId xmlns:p14="http://schemas.microsoft.com/office/powerpoint/2010/main" val="675825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45" y="3310897"/>
            <a:ext cx="12242045" cy="2954655"/>
          </a:xfrm>
          <a:prstGeom prst="rect">
            <a:avLst/>
          </a:prstGeom>
          <a:solidFill>
            <a:schemeClr val="tx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800" i="1" dirty="0" smtClean="0">
                <a:solidFill>
                  <a:schemeClr val="bg1"/>
                </a:solidFill>
              </a:rPr>
              <a:t>2015 </a:t>
            </a:r>
            <a:r>
              <a:rPr lang="en-GB" sz="2800" i="1" dirty="0">
                <a:solidFill>
                  <a:schemeClr val="bg1"/>
                </a:solidFill>
              </a:rPr>
              <a:t>World Bank Report on Sustainable Development Goals (SDGs) defines Sustainable Development as the country ability to recognize that rational national economic and social growth strategy must be both</a:t>
            </a:r>
            <a:r>
              <a:rPr lang="en-GB" sz="2800" dirty="0" smtClean="0">
                <a:solidFill>
                  <a:schemeClr val="bg1"/>
                </a:solidFill>
              </a:rPr>
              <a:t>;</a:t>
            </a:r>
            <a:endParaRPr lang="en-GB" sz="2800" dirty="0">
              <a:solidFill>
                <a:schemeClr val="bg1"/>
              </a:solidFill>
            </a:endParaRPr>
          </a:p>
          <a:p>
            <a:pPr marL="571500" lvl="0" indent="-571500">
              <a:buFont typeface="+mj-lt"/>
              <a:buAutoNum type="romanUcPeriod"/>
            </a:pPr>
            <a:r>
              <a:rPr lang="en-GB" sz="2800" b="1" dirty="0">
                <a:solidFill>
                  <a:schemeClr val="bg1"/>
                </a:solidFill>
              </a:rPr>
              <a:t>Inclusive and environmentally healthy to address poverty</a:t>
            </a:r>
          </a:p>
          <a:p>
            <a:pPr marL="571500" lvl="0" indent="-571500">
              <a:buFont typeface="+mj-lt"/>
              <a:buAutoNum type="romanUcPeriod"/>
            </a:pPr>
            <a:r>
              <a:rPr lang="en-GB" sz="2800" b="1" dirty="0">
                <a:solidFill>
                  <a:schemeClr val="bg1"/>
                </a:solidFill>
              </a:rPr>
              <a:t>Build shared prosperity for the present generation, while</a:t>
            </a:r>
          </a:p>
          <a:p>
            <a:pPr marL="571500" lvl="0" indent="-571500">
              <a:buFont typeface="+mj-lt"/>
              <a:buAutoNum type="romanUcPeriod"/>
            </a:pPr>
            <a:r>
              <a:rPr lang="en-GB" sz="2800" b="1" dirty="0">
                <a:solidFill>
                  <a:schemeClr val="bg1"/>
                </a:solidFill>
              </a:rPr>
              <a:t>Striving continually to meet the needs of future generations.</a:t>
            </a:r>
          </a:p>
          <a:p>
            <a:r>
              <a:rPr lang="en-GB" dirty="0">
                <a:solidFill>
                  <a:schemeClr val="bg1"/>
                </a:solidFill>
              </a:rPr>
              <a:t> </a:t>
            </a:r>
          </a:p>
        </p:txBody>
      </p:sp>
      <p:sp>
        <p:nvSpPr>
          <p:cNvPr id="4" name="Rectangle 3"/>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
        <p:nvSpPr>
          <p:cNvPr id="5" name="Rounded Rectangle 4"/>
          <p:cNvSpPr/>
          <p:nvPr/>
        </p:nvSpPr>
        <p:spPr>
          <a:xfrm>
            <a:off x="0" y="990599"/>
            <a:ext cx="12192000" cy="205740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3200" b="1" dirty="0">
                <a:solidFill>
                  <a:schemeClr val="tx1"/>
                </a:solidFill>
              </a:rPr>
              <a:t>Discussion </a:t>
            </a:r>
            <a:r>
              <a:rPr lang="en-GB" sz="3200" b="1" dirty="0" smtClean="0">
                <a:solidFill>
                  <a:schemeClr val="tx1"/>
                </a:solidFill>
              </a:rPr>
              <a:t>Objectives:</a:t>
            </a:r>
            <a:endParaRPr lang="en-GB" sz="2800" b="1" dirty="0">
              <a:solidFill>
                <a:schemeClr val="tx1"/>
              </a:solidFill>
            </a:endParaRPr>
          </a:p>
          <a:p>
            <a:pPr algn="ctr"/>
            <a:r>
              <a:rPr lang="en-GB" sz="3200" b="1" dirty="0" smtClean="0">
                <a:solidFill>
                  <a:schemeClr val="tx1"/>
                </a:solidFill>
              </a:rPr>
              <a:t>To </a:t>
            </a:r>
            <a:r>
              <a:rPr lang="en-GB" sz="3200" b="1" dirty="0">
                <a:solidFill>
                  <a:schemeClr val="tx1"/>
                </a:solidFill>
              </a:rPr>
              <a:t>examine the roles of Internet governance in achieving the SDGs, perhaps in the context of Afr</a:t>
            </a:r>
            <a:r>
              <a:rPr lang="en-GB" sz="3200" b="1" dirty="0">
                <a:solidFill>
                  <a:schemeClr val="bg1"/>
                </a:solidFill>
              </a:rPr>
              <a:t>ica. </a:t>
            </a:r>
          </a:p>
          <a:p>
            <a:pPr algn="ctr"/>
            <a:r>
              <a:rPr lang="en-GB" sz="3200" b="1" dirty="0" smtClean="0"/>
              <a:t> </a:t>
            </a:r>
            <a:endParaRPr lang="en-GB" sz="3200" b="1" dirty="0"/>
          </a:p>
        </p:txBody>
      </p:sp>
    </p:spTree>
    <p:extLst>
      <p:ext uri="{BB962C8B-B14F-4D97-AF65-F5344CB8AC3E}">
        <p14:creationId xmlns:p14="http://schemas.microsoft.com/office/powerpoint/2010/main" val="2931964586"/>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1696" y="1173072"/>
            <a:ext cx="10536071" cy="5847755"/>
          </a:xfrm>
          <a:prstGeom prst="rect">
            <a:avLst/>
          </a:prstGeom>
          <a:noFill/>
        </p:spPr>
        <p:txBody>
          <a:bodyPr wrap="square" rtlCol="0">
            <a:spAutoFit/>
          </a:bodyPr>
          <a:lstStyle/>
          <a:p>
            <a:endParaRPr lang="en-GB" dirty="0" smtClean="0"/>
          </a:p>
          <a:p>
            <a:r>
              <a:rPr lang="en-GB" sz="3200" dirty="0" smtClean="0"/>
              <a:t>There are some important policy questions we should really ask ourselves:</a:t>
            </a:r>
            <a:endParaRPr lang="en-GB" sz="2800" dirty="0" smtClean="0"/>
          </a:p>
          <a:p>
            <a:endParaRPr lang="en-GB" sz="2400" b="1" i="1" dirty="0" smtClean="0"/>
          </a:p>
          <a:p>
            <a:pPr marL="457200" indent="-457200">
              <a:buFont typeface="Arial" panose="020B0604020202020204" pitchFamily="34" charset="0"/>
              <a:buChar char="•"/>
            </a:pPr>
            <a:r>
              <a:rPr lang="en-GB" sz="3600" b="1" i="1" dirty="0" smtClean="0">
                <a:solidFill>
                  <a:schemeClr val="accent1">
                    <a:lumMod val="50000"/>
                  </a:schemeClr>
                </a:solidFill>
              </a:rPr>
              <a:t>At what point does Internet Governance intersect with the SDGs? </a:t>
            </a:r>
            <a:endParaRPr lang="en-GB" sz="3200" b="1" dirty="0" smtClean="0">
              <a:solidFill>
                <a:schemeClr val="accent1">
                  <a:lumMod val="50000"/>
                </a:schemeClr>
              </a:solidFill>
            </a:endParaRPr>
          </a:p>
          <a:p>
            <a:pPr marL="457200" indent="-457200">
              <a:buFont typeface="Arial" panose="020B0604020202020204" pitchFamily="34" charset="0"/>
              <a:buChar char="•"/>
            </a:pPr>
            <a:r>
              <a:rPr lang="en-GB" sz="3600" b="1" i="1" dirty="0" smtClean="0">
                <a:solidFill>
                  <a:srgbClr val="C00000"/>
                </a:solidFill>
              </a:rPr>
              <a:t>If there is really an intersection, what roles should IG play in facilitating the success of SDGs in Africa?</a:t>
            </a:r>
          </a:p>
          <a:p>
            <a:endParaRPr lang="en-GB" sz="3200" b="1" i="1" dirty="0" smtClean="0"/>
          </a:p>
          <a:p>
            <a:r>
              <a:rPr lang="en-GB" sz="3200" b="1" i="1" dirty="0" smtClean="0"/>
              <a:t>Before moving forward, it is important to examine the working definition of IG in line with WSIS    </a:t>
            </a:r>
            <a:endParaRPr lang="en-GB" sz="2800" b="1" dirty="0" smtClean="0"/>
          </a:p>
          <a:p>
            <a:endParaRPr lang="en-GB" sz="2800"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
        <p:nvSpPr>
          <p:cNvPr id="4" name="Rounded Rectangle 3"/>
          <p:cNvSpPr/>
          <p:nvPr/>
        </p:nvSpPr>
        <p:spPr>
          <a:xfrm>
            <a:off x="0" y="805216"/>
            <a:ext cx="12192000" cy="75062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3200" b="1" dirty="0"/>
              <a:t>Determining Point of Intersection between IG &amp; SDGS</a:t>
            </a:r>
            <a:endParaRPr lang="en-GB" sz="2800" dirty="0"/>
          </a:p>
        </p:txBody>
      </p:sp>
    </p:spTree>
    <p:extLst>
      <p:ext uri="{BB962C8B-B14F-4D97-AF65-F5344CB8AC3E}">
        <p14:creationId xmlns:p14="http://schemas.microsoft.com/office/powerpoint/2010/main" val="2831462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1821" y="1705974"/>
            <a:ext cx="10385946" cy="4770537"/>
          </a:xfrm>
          <a:prstGeom prst="rect">
            <a:avLst/>
          </a:prstGeom>
          <a:noFill/>
        </p:spPr>
        <p:txBody>
          <a:bodyPr wrap="square" rtlCol="0">
            <a:spAutoFit/>
          </a:bodyPr>
          <a:lstStyle/>
          <a:p>
            <a:pPr lvl="0"/>
            <a:endParaRPr lang="en-GB" dirty="0"/>
          </a:p>
          <a:p>
            <a:pPr lvl="0"/>
            <a:r>
              <a:rPr lang="en-GB" sz="2400" dirty="0" smtClean="0"/>
              <a:t>Learning from WSIS </a:t>
            </a:r>
            <a:r>
              <a:rPr lang="en-GB" sz="2400" dirty="0"/>
              <a:t>working </a:t>
            </a:r>
            <a:r>
              <a:rPr lang="en-GB" sz="2400" dirty="0" smtClean="0"/>
              <a:t>definition of IG;</a:t>
            </a:r>
          </a:p>
          <a:p>
            <a:pPr lvl="0"/>
            <a:endParaRPr lang="en-GB" dirty="0"/>
          </a:p>
          <a:p>
            <a:pPr lvl="0"/>
            <a:r>
              <a:rPr lang="en-GB" sz="2400" b="1" dirty="0" smtClean="0"/>
              <a:t>Internet governance is</a:t>
            </a:r>
            <a:r>
              <a:rPr lang="en-GB" sz="2400" dirty="0" smtClean="0"/>
              <a:t> </a:t>
            </a:r>
            <a:r>
              <a:rPr lang="en-GB" sz="2400" dirty="0"/>
              <a:t>"the development and application by Governments, the private sector and civil society, in their respective roles, of shared principles, norms, rules, decision-making procedures, and programmes that shape the evolution and </a:t>
            </a:r>
            <a:r>
              <a:rPr lang="en-GB" sz="2400" u="sng" dirty="0"/>
              <a:t>use of the Internet</a:t>
            </a:r>
            <a:r>
              <a:rPr lang="en-GB" sz="2400" dirty="0" smtClean="0"/>
              <a:t>".</a:t>
            </a:r>
          </a:p>
          <a:p>
            <a:pPr lvl="0"/>
            <a:endParaRPr lang="en-GB" dirty="0"/>
          </a:p>
          <a:p>
            <a:r>
              <a:rPr lang="en-GB" sz="2800" b="1" dirty="0" smtClean="0"/>
              <a:t>In </a:t>
            </a:r>
            <a:r>
              <a:rPr lang="en-GB" sz="2800" b="1" dirty="0"/>
              <a:t>this </a:t>
            </a:r>
            <a:r>
              <a:rPr lang="en-GB" sz="2800" b="1" dirty="0" smtClean="0"/>
              <a:t>case, </a:t>
            </a:r>
          </a:p>
          <a:p>
            <a:endParaRPr lang="en-GB" sz="2800" b="1" dirty="0">
              <a:solidFill>
                <a:srgbClr val="C00000"/>
              </a:solidFill>
            </a:endParaRPr>
          </a:p>
          <a:p>
            <a:r>
              <a:rPr lang="en-GB" sz="2800" b="1" dirty="0" smtClean="0">
                <a:solidFill>
                  <a:srgbClr val="C00000"/>
                </a:solidFill>
              </a:rPr>
              <a:t>‘</a:t>
            </a:r>
            <a:r>
              <a:rPr lang="en-GB" sz="2800" b="1" dirty="0">
                <a:solidFill>
                  <a:srgbClr val="C00000"/>
                </a:solidFill>
              </a:rPr>
              <a:t>’the use of the Internet for what? </a:t>
            </a:r>
            <a:r>
              <a:rPr lang="en-GB" sz="2800" b="1" dirty="0" smtClean="0"/>
              <a:t>Basically for transforming Digital Divide into </a:t>
            </a:r>
            <a:r>
              <a:rPr lang="en-GB" sz="2800" b="1" dirty="0"/>
              <a:t>social inclusion </a:t>
            </a:r>
            <a:r>
              <a:rPr lang="en-GB" sz="2800" b="1" dirty="0" smtClean="0"/>
              <a:t>for development</a:t>
            </a:r>
            <a:r>
              <a:rPr lang="en-GB" sz="2800" b="1" dirty="0"/>
              <a:t>.</a:t>
            </a:r>
            <a:endParaRPr lang="en-GB" sz="2800" dirty="0"/>
          </a:p>
          <a:p>
            <a:endParaRPr lang="en-GB"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
        <p:nvSpPr>
          <p:cNvPr id="4" name="Rounded Rectangle 3"/>
          <p:cNvSpPr/>
          <p:nvPr/>
        </p:nvSpPr>
        <p:spPr>
          <a:xfrm>
            <a:off x="0" y="791570"/>
            <a:ext cx="12192000" cy="77792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ctr"/>
            <a:r>
              <a:rPr lang="en-GB" sz="2800" b="1" dirty="0"/>
              <a:t>RE-EXAMINING THE DEFINITION OF INTERNET GOVERNANCE</a:t>
            </a:r>
          </a:p>
        </p:txBody>
      </p:sp>
    </p:spTree>
    <p:extLst>
      <p:ext uri="{BB962C8B-B14F-4D97-AF65-F5344CB8AC3E}">
        <p14:creationId xmlns:p14="http://schemas.microsoft.com/office/powerpoint/2010/main" val="2883149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4498" y="1370647"/>
            <a:ext cx="10263117" cy="4862870"/>
          </a:xfrm>
          <a:prstGeom prst="rect">
            <a:avLst/>
          </a:prstGeom>
          <a:noFill/>
          <a:ln>
            <a:noFill/>
          </a:ln>
        </p:spPr>
        <p:txBody>
          <a:bodyPr wrap="square" rtlCol="0">
            <a:spAutoFit/>
          </a:bodyPr>
          <a:lstStyle/>
          <a:p>
            <a:endParaRPr lang="en-GB" dirty="0" smtClean="0"/>
          </a:p>
          <a:p>
            <a:r>
              <a:rPr lang="en-GB" sz="2800" dirty="0" smtClean="0"/>
              <a:t>One </a:t>
            </a:r>
            <a:r>
              <a:rPr lang="en-GB" sz="2800" dirty="0"/>
              <a:t>of the </a:t>
            </a:r>
            <a:r>
              <a:rPr lang="en-GB" sz="2800" u="sng" dirty="0"/>
              <a:t>key</a:t>
            </a:r>
            <a:r>
              <a:rPr lang="en-GB" sz="2800" dirty="0"/>
              <a:t> objectives of Internet Governance is to </a:t>
            </a:r>
            <a:r>
              <a:rPr lang="en-GB" sz="2800" dirty="0" smtClean="0"/>
              <a:t>create;</a:t>
            </a:r>
          </a:p>
          <a:p>
            <a:endParaRPr lang="en-GB" sz="2400" dirty="0" smtClean="0"/>
          </a:p>
          <a:p>
            <a:pPr marL="342900" indent="-342900">
              <a:buFont typeface="Wingdings" panose="05000000000000000000" pitchFamily="2" charset="2"/>
              <a:buChar char="q"/>
            </a:pPr>
            <a:r>
              <a:rPr lang="en-GB" sz="2400" dirty="0" smtClean="0"/>
              <a:t> a </a:t>
            </a:r>
            <a:r>
              <a:rPr lang="en-GB" sz="2400" b="1" dirty="0"/>
              <a:t>pro-development policy tool, and inclusive environment</a:t>
            </a:r>
            <a:r>
              <a:rPr lang="en-GB" sz="2400" dirty="0"/>
              <a:t>, which would enable </a:t>
            </a:r>
            <a:r>
              <a:rPr lang="en-GB" sz="2400" b="1" dirty="0"/>
              <a:t>use of the Internet as an engine of development</a:t>
            </a:r>
            <a:r>
              <a:rPr lang="en-GB" sz="2400" dirty="0"/>
              <a:t>. </a:t>
            </a:r>
            <a:r>
              <a:rPr lang="en-GB" sz="2400" dirty="0" smtClean="0"/>
              <a:t>This is strategic point of Intercession of IG and SDGs</a:t>
            </a:r>
          </a:p>
          <a:p>
            <a:endParaRPr lang="en-GB" sz="2400" b="1" dirty="0"/>
          </a:p>
          <a:p>
            <a:r>
              <a:rPr lang="en-GB" sz="2400" b="1" dirty="0" smtClean="0"/>
              <a:t>This </a:t>
            </a:r>
            <a:r>
              <a:rPr lang="en-GB" sz="2400" b="1" dirty="0"/>
              <a:t>intercession therefore permeates all the components of the SGDs </a:t>
            </a:r>
            <a:r>
              <a:rPr lang="en-GB" sz="2400" dirty="0"/>
              <a:t>and it is important to communicate this vital intercession in the outcome of this year African IG forum. ( </a:t>
            </a:r>
            <a:r>
              <a:rPr lang="en-GB" sz="2400" b="1" i="1" dirty="0"/>
              <a:t>i.e</a:t>
            </a:r>
            <a:r>
              <a:rPr lang="en-GB" sz="2400" b="1" i="1" dirty="0" smtClean="0"/>
              <a:t>. implying that </a:t>
            </a:r>
            <a:r>
              <a:rPr lang="en-GB" sz="2400" b="1" i="1" dirty="0"/>
              <a:t>addressing the issues surrounding IG and implementing the outcome of IG policy process remains one of the most important success factors in achieving SDGs in Africa</a:t>
            </a:r>
            <a:r>
              <a:rPr lang="en-GB" sz="2400" dirty="0"/>
              <a:t>.) </a:t>
            </a:r>
            <a:endParaRPr lang="en-GB" sz="2400" dirty="0" smtClean="0"/>
          </a:p>
          <a:p>
            <a:endParaRPr lang="en-GB" sz="2400" dirty="0"/>
          </a:p>
        </p:txBody>
      </p:sp>
      <p:sp>
        <p:nvSpPr>
          <p:cNvPr id="3" name="Rectangle 2"/>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
        <p:nvSpPr>
          <p:cNvPr id="4" name="Rounded Rectangle 3"/>
          <p:cNvSpPr/>
          <p:nvPr/>
        </p:nvSpPr>
        <p:spPr>
          <a:xfrm>
            <a:off x="0" y="791570"/>
            <a:ext cx="12192000" cy="55463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3200" b="1" dirty="0"/>
              <a:t>Locating Point of Intercession of IG and SDGs</a:t>
            </a:r>
          </a:p>
        </p:txBody>
      </p:sp>
    </p:spTree>
    <p:extLst>
      <p:ext uri="{BB962C8B-B14F-4D97-AF65-F5344CB8AC3E}">
        <p14:creationId xmlns:p14="http://schemas.microsoft.com/office/powerpoint/2010/main" val="27242167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584200" y="1630149"/>
            <a:ext cx="9144000" cy="4796051"/>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4" name="Rectangle 3"/>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
        <p:nvSpPr>
          <p:cNvPr id="5" name="Oval 4"/>
          <p:cNvSpPr/>
          <p:nvPr/>
        </p:nvSpPr>
        <p:spPr>
          <a:xfrm>
            <a:off x="1981199" y="2070100"/>
            <a:ext cx="4491253" cy="3675986"/>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r>
              <a:rPr lang="en-GB" dirty="0" smtClean="0"/>
              <a:t>Internet </a:t>
            </a:r>
          </a:p>
          <a:p>
            <a:r>
              <a:rPr lang="en-GB" dirty="0" smtClean="0"/>
              <a:t>Governance </a:t>
            </a:r>
          </a:p>
          <a:p>
            <a:r>
              <a:rPr lang="en-GB" dirty="0" smtClean="0"/>
              <a:t>(IG)</a:t>
            </a:r>
            <a:endParaRPr lang="en-GB" dirty="0"/>
          </a:p>
        </p:txBody>
      </p:sp>
      <p:sp>
        <p:nvSpPr>
          <p:cNvPr id="6" name="Oval 5"/>
          <p:cNvSpPr/>
          <p:nvPr/>
        </p:nvSpPr>
        <p:spPr>
          <a:xfrm>
            <a:off x="4612940" y="2057400"/>
            <a:ext cx="4238960" cy="368868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r"/>
            <a:r>
              <a:rPr lang="en-GB" dirty="0" smtClean="0"/>
              <a:t>Sustainable </a:t>
            </a:r>
          </a:p>
          <a:p>
            <a:pPr algn="r"/>
            <a:r>
              <a:rPr lang="en-GB" dirty="0" smtClean="0"/>
              <a:t>Development</a:t>
            </a:r>
          </a:p>
          <a:p>
            <a:pPr algn="r"/>
            <a:r>
              <a:rPr lang="en-GB" dirty="0" smtClean="0"/>
              <a:t> Goal</a:t>
            </a:r>
          </a:p>
          <a:p>
            <a:pPr algn="r"/>
            <a:r>
              <a:rPr lang="en-GB" dirty="0" smtClean="0"/>
              <a:t>(SDGs) </a:t>
            </a:r>
            <a:endParaRPr lang="en-GB" dirty="0"/>
          </a:p>
        </p:txBody>
      </p:sp>
      <p:sp>
        <p:nvSpPr>
          <p:cNvPr id="7" name="Rounded Rectangle 6"/>
          <p:cNvSpPr/>
          <p:nvPr/>
        </p:nvSpPr>
        <p:spPr>
          <a:xfrm>
            <a:off x="0" y="791570"/>
            <a:ext cx="12192000" cy="73697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3200" b="1" dirty="0"/>
              <a:t>Logical Point of Intercession of IG and SDGs</a:t>
            </a:r>
          </a:p>
        </p:txBody>
      </p:sp>
      <p:sp>
        <p:nvSpPr>
          <p:cNvPr id="8" name="Oval 7"/>
          <p:cNvSpPr/>
          <p:nvPr/>
        </p:nvSpPr>
        <p:spPr>
          <a:xfrm>
            <a:off x="4140200" y="3106382"/>
            <a:ext cx="2044700" cy="1821218"/>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smtClean="0"/>
          </a:p>
          <a:p>
            <a:pPr algn="ctr"/>
            <a:r>
              <a:rPr lang="en-GB" dirty="0" smtClean="0"/>
              <a:t>Development </a:t>
            </a:r>
          </a:p>
          <a:p>
            <a:pPr algn="ctr"/>
            <a:r>
              <a:rPr lang="en-GB" dirty="0" smtClean="0"/>
              <a:t>  </a:t>
            </a:r>
          </a:p>
          <a:p>
            <a:pPr algn="ctr"/>
            <a:r>
              <a:rPr lang="en-GB" dirty="0" smtClean="0"/>
              <a:t>Social Inclusion</a:t>
            </a:r>
            <a:endParaRPr lang="en-GB" dirty="0"/>
          </a:p>
        </p:txBody>
      </p:sp>
      <p:cxnSp>
        <p:nvCxnSpPr>
          <p:cNvPr id="11" name="Straight Connector 10"/>
          <p:cNvCxnSpPr>
            <a:stCxn id="9" idx="0"/>
            <a:endCxn id="9" idx="4"/>
          </p:cNvCxnSpPr>
          <p:nvPr/>
        </p:nvCxnSpPr>
        <p:spPr>
          <a:xfrm>
            <a:off x="5156200" y="1630149"/>
            <a:ext cx="0" cy="47960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84200" y="399007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067300" y="3895962"/>
            <a:ext cx="190500" cy="188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9956800" y="2120900"/>
            <a:ext cx="1905000" cy="3139321"/>
          </a:xfrm>
          <a:prstGeom prst="rect">
            <a:avLst/>
          </a:prstGeom>
          <a:noFill/>
        </p:spPr>
        <p:txBody>
          <a:bodyPr wrap="square" rtlCol="0">
            <a:spAutoFit/>
          </a:bodyPr>
          <a:lstStyle/>
          <a:p>
            <a:r>
              <a:rPr lang="en-GB" sz="1400" dirty="0" smtClean="0"/>
              <a:t>IG shares </a:t>
            </a:r>
            <a:r>
              <a:rPr lang="en-GB" sz="1400" dirty="0"/>
              <a:t>in the three pillars of sustainable development </a:t>
            </a:r>
            <a:endParaRPr lang="en-GB" sz="1400" dirty="0" smtClean="0"/>
          </a:p>
          <a:p>
            <a:endParaRPr lang="en-GB" sz="1400" b="1" dirty="0"/>
          </a:p>
          <a:p>
            <a:pPr marL="285750" indent="-285750">
              <a:buFont typeface="Arial" panose="020B0604020202020204" pitchFamily="34" charset="0"/>
              <a:buChar char="•"/>
            </a:pPr>
            <a:r>
              <a:rPr lang="en-GB" sz="1600" b="1" dirty="0" smtClean="0"/>
              <a:t>economic growth</a:t>
            </a:r>
          </a:p>
          <a:p>
            <a:pPr marL="285750" indent="-285750">
              <a:buFont typeface="Arial" panose="020B0604020202020204" pitchFamily="34" charset="0"/>
              <a:buChar char="•"/>
            </a:pPr>
            <a:r>
              <a:rPr lang="en-GB" sz="1600" b="1" dirty="0" smtClean="0"/>
              <a:t>environmental stewardship</a:t>
            </a:r>
          </a:p>
          <a:p>
            <a:pPr marL="285750" indent="-285750">
              <a:buFont typeface="Arial" panose="020B0604020202020204" pitchFamily="34" charset="0"/>
              <a:buChar char="•"/>
            </a:pPr>
            <a:r>
              <a:rPr lang="en-GB" sz="1600" dirty="0" smtClean="0"/>
              <a:t> </a:t>
            </a:r>
            <a:r>
              <a:rPr lang="en-GB" sz="1600" b="1" dirty="0"/>
              <a:t>social inclusion </a:t>
            </a:r>
            <a:endParaRPr lang="en-GB" sz="1600" b="1" dirty="0" smtClean="0"/>
          </a:p>
          <a:p>
            <a:endParaRPr lang="en-GB" sz="1200" dirty="0"/>
          </a:p>
          <a:p>
            <a:r>
              <a:rPr lang="en-GB" sz="1600" dirty="0" smtClean="0"/>
              <a:t>covering </a:t>
            </a:r>
            <a:r>
              <a:rPr lang="en-GB" sz="1600" dirty="0"/>
              <a:t>all sectors of development</a:t>
            </a:r>
          </a:p>
          <a:p>
            <a:endParaRPr lang="en-GB" dirty="0"/>
          </a:p>
        </p:txBody>
      </p:sp>
    </p:spTree>
    <p:extLst>
      <p:ext uri="{BB962C8B-B14F-4D97-AF65-F5344CB8AC3E}">
        <p14:creationId xmlns:p14="http://schemas.microsoft.com/office/powerpoint/2010/main" val="35285798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1339702" y="1894662"/>
            <a:ext cx="9654363" cy="4486939"/>
          </a:xfrm>
          <a:prstGeom prst="rect">
            <a:avLst/>
          </a:prstGeom>
        </p:spPr>
      </p:pic>
      <p:sp>
        <p:nvSpPr>
          <p:cNvPr id="4" name="TextBox 3"/>
          <p:cNvSpPr txBox="1"/>
          <p:nvPr/>
        </p:nvSpPr>
        <p:spPr>
          <a:xfrm>
            <a:off x="1701800" y="918131"/>
            <a:ext cx="8943454" cy="830997"/>
          </a:xfrm>
          <a:prstGeom prst="rect">
            <a:avLst/>
          </a:prstGeom>
          <a:noFill/>
        </p:spPr>
        <p:txBody>
          <a:bodyPr wrap="square" rtlCol="0">
            <a:spAutoFit/>
          </a:bodyPr>
          <a:lstStyle/>
          <a:p>
            <a:pPr algn="ctr"/>
            <a:r>
              <a:rPr lang="en-GB" sz="2400" b="1" dirty="0"/>
              <a:t>We need to respond to this </a:t>
            </a:r>
            <a:r>
              <a:rPr lang="en-GB" sz="2400" b="1" dirty="0" smtClean="0"/>
              <a:t>question;</a:t>
            </a:r>
          </a:p>
          <a:p>
            <a:pPr algn="ctr"/>
            <a:r>
              <a:rPr lang="en-GB" sz="2400" i="1" dirty="0" smtClean="0"/>
              <a:t>In </a:t>
            </a:r>
            <a:r>
              <a:rPr lang="en-GB" sz="2400" i="1" dirty="0"/>
              <a:t>what context does the IG plays strategic roles in achieving SDGs</a:t>
            </a:r>
            <a:r>
              <a:rPr lang="en-GB" sz="2400" dirty="0"/>
              <a:t>? </a:t>
            </a:r>
          </a:p>
        </p:txBody>
      </p:sp>
      <p:sp>
        <p:nvSpPr>
          <p:cNvPr id="5" name="Rectangle 4"/>
          <p:cNvSpPr/>
          <p:nvPr/>
        </p:nvSpPr>
        <p:spPr>
          <a:xfrm>
            <a:off x="-50045" y="0"/>
            <a:ext cx="12242045" cy="791570"/>
          </a:xfrm>
          <a:prstGeom prst="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800" b="1" dirty="0"/>
              <a:t>THE ROLES OF </a:t>
            </a:r>
            <a:r>
              <a:rPr lang="en-GB" sz="2800" b="1" dirty="0" smtClean="0"/>
              <a:t>IG IN SDGs</a:t>
            </a:r>
            <a:endParaRPr lang="en-GB" sz="2800" b="1" dirty="0"/>
          </a:p>
        </p:txBody>
      </p:sp>
    </p:spTree>
    <p:extLst>
      <p:ext uri="{BB962C8B-B14F-4D97-AF65-F5344CB8AC3E}">
        <p14:creationId xmlns:p14="http://schemas.microsoft.com/office/powerpoint/2010/main" val="383503432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1709</Words>
  <Application>Microsoft Office PowerPoint</Application>
  <PresentationFormat>Widescreen</PresentationFormat>
  <Paragraphs>153</Paragraphs>
  <Slides>17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Segun H. Olugbile</dc:creator>
  <cp:lastModifiedBy>Segun H. Olugbile</cp:lastModifiedBy>
  <cp:revision>54</cp:revision>
  <cp:lastPrinted>2016-10-15T22:55:15Z</cp:lastPrinted>
  <dcterms:created xsi:type="dcterms:W3CDTF">2016-10-14T15:15:02Z</dcterms:created>
  <dcterms:modified xsi:type="dcterms:W3CDTF">2016-10-16T10:31:46Z</dcterms:modified>
</cp:coreProperties>
</file>